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8" r:id="rId2"/>
    <p:sldId id="269" r:id="rId3"/>
    <p:sldId id="270" r:id="rId4"/>
    <p:sldId id="271" r:id="rId5"/>
    <p:sldId id="257" r:id="rId6"/>
    <p:sldId id="264" r:id="rId7"/>
    <p:sldId id="259" r:id="rId8"/>
    <p:sldId id="256" r:id="rId9"/>
    <p:sldId id="278" r:id="rId10"/>
    <p:sldId id="277" r:id="rId11"/>
    <p:sldId id="267" r:id="rId12"/>
    <p:sldId id="276" r:id="rId13"/>
    <p:sldId id="265" r:id="rId14"/>
    <p:sldId id="266" r:id="rId15"/>
    <p:sldId id="260" r:id="rId16"/>
    <p:sldId id="262" r:id="rId17"/>
    <p:sldId id="275" r:id="rId18"/>
    <p:sldId id="274" r:id="rId19"/>
    <p:sldId id="272" r:id="rId20"/>
    <p:sldId id="273"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84"/>
    <p:restoredTop sz="94670"/>
  </p:normalViewPr>
  <p:slideViewPr>
    <p:cSldViewPr snapToGrid="0" snapToObjects="1">
      <p:cViewPr varScale="1">
        <p:scale>
          <a:sx n="78" d="100"/>
          <a:sy n="78" d="100"/>
        </p:scale>
        <p:origin x="19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F61319-2F2C-D646-BFCA-BE7FBD1BA40D}"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3925051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61319-2F2C-D646-BFCA-BE7FBD1BA40D}"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2514318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61319-2F2C-D646-BFCA-BE7FBD1BA40D}"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3158370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61319-2F2C-D646-BFCA-BE7FBD1BA40D}"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3707689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61319-2F2C-D646-BFCA-BE7FBD1BA40D}"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2057677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F61319-2F2C-D646-BFCA-BE7FBD1BA40D}"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232359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F61319-2F2C-D646-BFCA-BE7FBD1BA40D}" type="datetimeFigureOut">
              <a:rPr lang="en-US" smtClean="0"/>
              <a:t>8/5/19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1928920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F61319-2F2C-D646-BFCA-BE7FBD1BA40D}" type="datetimeFigureOut">
              <a:rPr lang="en-US" smtClean="0"/>
              <a:t>8/5/19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1834934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F61319-2F2C-D646-BFCA-BE7FBD1BA40D}" type="datetimeFigureOut">
              <a:rPr lang="en-US" smtClean="0"/>
              <a:t>8/5/19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1024955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F61319-2F2C-D646-BFCA-BE7FBD1BA40D}"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3928721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F61319-2F2C-D646-BFCA-BE7FBD1BA40D}"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3587449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F61319-2F2C-D646-BFCA-BE7FBD1BA40D}" type="datetimeFigureOut">
              <a:rPr lang="en-US" smtClean="0"/>
              <a:t>8/5/19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F446F-5F3F-9A4B-9D18-A8F71420CF08}" type="slidenum">
              <a:rPr lang="en-US" smtClean="0"/>
              <a:t>‹#›</a:t>
            </a:fld>
            <a:endParaRPr lang="en-US"/>
          </a:p>
        </p:txBody>
      </p:sp>
    </p:spTree>
    <p:extLst>
      <p:ext uri="{BB962C8B-B14F-4D97-AF65-F5344CB8AC3E}">
        <p14:creationId xmlns:p14="http://schemas.microsoft.com/office/powerpoint/2010/main" val="363860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B04987A-3FE2-1440-84F5-96509B69F8DF}"/>
              </a:ext>
            </a:extLst>
          </p:cNvPr>
          <p:cNvSpPr txBox="1"/>
          <p:nvPr/>
        </p:nvSpPr>
        <p:spPr>
          <a:xfrm>
            <a:off x="3091457" y="6386512"/>
            <a:ext cx="2818208" cy="369332"/>
          </a:xfrm>
          <a:prstGeom prst="rect">
            <a:avLst/>
          </a:prstGeom>
          <a:noFill/>
        </p:spPr>
        <p:txBody>
          <a:bodyPr wrap="square" rtlCol="0">
            <a:spAutoFit/>
          </a:bodyPr>
          <a:lstStyle/>
          <a:p>
            <a:pPr algn="ctr"/>
            <a:r>
              <a:rPr lang="en-US" b="1" dirty="0"/>
              <a:t>Created by </a:t>
            </a:r>
            <a:r>
              <a:rPr lang="en-US" b="1" dirty="0" err="1"/>
              <a:t>FLLTutorials.com</a:t>
            </a:r>
            <a:endParaRPr lang="en-US" b="1" dirty="0"/>
          </a:p>
        </p:txBody>
      </p:sp>
      <p:pic>
        <p:nvPicPr>
          <p:cNvPr id="16" name="Picture 15">
            <a:extLst>
              <a:ext uri="{FF2B5EF4-FFF2-40B4-BE49-F238E27FC236}">
                <a16:creationId xmlns:a16="http://schemas.microsoft.com/office/drawing/2014/main" id="{0043E30F-9A17-4143-9BC8-F7F23C3CE4D8}"/>
              </a:ext>
            </a:extLst>
          </p:cNvPr>
          <p:cNvPicPr>
            <a:picLocks noChangeAspect="1"/>
          </p:cNvPicPr>
          <p:nvPr/>
        </p:nvPicPr>
        <p:blipFill rotWithShape="1">
          <a:blip r:embed="rId2"/>
          <a:srcRect t="17357" b="21618"/>
          <a:stretch/>
        </p:blipFill>
        <p:spPr>
          <a:xfrm>
            <a:off x="21426" y="426142"/>
            <a:ext cx="9144000" cy="1657689"/>
          </a:xfrm>
          <a:prstGeom prst="rect">
            <a:avLst/>
          </a:prstGeom>
        </p:spPr>
      </p:pic>
      <p:pic>
        <p:nvPicPr>
          <p:cNvPr id="18" name="Picture 17">
            <a:extLst>
              <a:ext uri="{FF2B5EF4-FFF2-40B4-BE49-F238E27FC236}">
                <a16:creationId xmlns:a16="http://schemas.microsoft.com/office/drawing/2014/main" id="{7F8176C6-FF5A-ED41-A098-5B4643252C99}"/>
              </a:ext>
            </a:extLst>
          </p:cNvPr>
          <p:cNvPicPr>
            <a:picLocks noChangeAspect="1"/>
          </p:cNvPicPr>
          <p:nvPr/>
        </p:nvPicPr>
        <p:blipFill>
          <a:blip r:embed="rId3"/>
          <a:stretch>
            <a:fillRect/>
          </a:stretch>
        </p:blipFill>
        <p:spPr>
          <a:xfrm>
            <a:off x="3039665" y="5295605"/>
            <a:ext cx="2921793" cy="1187745"/>
          </a:xfrm>
          <a:prstGeom prst="rect">
            <a:avLst/>
          </a:prstGeom>
        </p:spPr>
      </p:pic>
      <p:pic>
        <p:nvPicPr>
          <p:cNvPr id="20" name="Picture 19">
            <a:extLst>
              <a:ext uri="{FF2B5EF4-FFF2-40B4-BE49-F238E27FC236}">
                <a16:creationId xmlns:a16="http://schemas.microsoft.com/office/drawing/2014/main" id="{6085FCEA-6958-B24A-BCD6-5C7E654D293D}"/>
              </a:ext>
            </a:extLst>
          </p:cNvPr>
          <p:cNvPicPr>
            <a:picLocks noChangeAspect="1"/>
          </p:cNvPicPr>
          <p:nvPr/>
        </p:nvPicPr>
        <p:blipFill>
          <a:blip r:embed="rId4"/>
          <a:stretch>
            <a:fillRect/>
          </a:stretch>
        </p:blipFill>
        <p:spPr>
          <a:xfrm>
            <a:off x="0" y="2182240"/>
            <a:ext cx="9144000" cy="3048000"/>
          </a:xfrm>
          <a:prstGeom prst="rect">
            <a:avLst/>
          </a:prstGeom>
        </p:spPr>
      </p:pic>
      <p:sp>
        <p:nvSpPr>
          <p:cNvPr id="3" name="Subtitle 2">
            <a:extLst>
              <a:ext uri="{FF2B5EF4-FFF2-40B4-BE49-F238E27FC236}">
                <a16:creationId xmlns:a16="http://schemas.microsoft.com/office/drawing/2014/main" id="{3C3741AF-9917-1D41-985F-88F0FE47E248}"/>
              </a:ext>
            </a:extLst>
          </p:cNvPr>
          <p:cNvSpPr>
            <a:spLocks noGrp="1"/>
          </p:cNvSpPr>
          <p:nvPr>
            <p:ph type="subTitle" idx="1"/>
          </p:nvPr>
        </p:nvSpPr>
        <p:spPr>
          <a:xfrm>
            <a:off x="2464594" y="2298639"/>
            <a:ext cx="4214812" cy="1044633"/>
          </a:xfrm>
        </p:spPr>
        <p:txBody>
          <a:bodyPr>
            <a:normAutofit fontScale="92500" lnSpcReduction="20000"/>
          </a:bodyPr>
          <a:lstStyle/>
          <a:p>
            <a:pPr algn="r"/>
            <a:r>
              <a:rPr lang="en-US" sz="8000" b="1" dirty="0">
                <a:latin typeface="BrowalliaUPC" panose="020B0604020202020204" pitchFamily="34" charset="0"/>
                <a:ea typeface="Ayuthaya" pitchFamily="2" charset="-34"/>
                <a:cs typeface="BrowalliaUPC" panose="020B0604020202020204" pitchFamily="34" charset="0"/>
              </a:rPr>
              <a:t>BLUEPRINTS</a:t>
            </a:r>
          </a:p>
        </p:txBody>
      </p:sp>
      <p:sp>
        <p:nvSpPr>
          <p:cNvPr id="14" name="TextBox 13">
            <a:extLst>
              <a:ext uri="{FF2B5EF4-FFF2-40B4-BE49-F238E27FC236}">
                <a16:creationId xmlns:a16="http://schemas.microsoft.com/office/drawing/2014/main" id="{E2E0378C-4700-8F41-991A-3E68A8C0BC03}"/>
              </a:ext>
            </a:extLst>
          </p:cNvPr>
          <p:cNvSpPr txBox="1"/>
          <p:nvPr/>
        </p:nvSpPr>
        <p:spPr>
          <a:xfrm>
            <a:off x="2607463" y="2821061"/>
            <a:ext cx="3971927" cy="523220"/>
          </a:xfrm>
          <a:prstGeom prst="rect">
            <a:avLst/>
          </a:prstGeom>
          <a:noFill/>
        </p:spPr>
        <p:txBody>
          <a:bodyPr wrap="square" rtlCol="0">
            <a:spAutoFit/>
          </a:bodyPr>
          <a:lstStyle/>
          <a:p>
            <a:pPr algn="r"/>
            <a:r>
              <a:rPr lang="en-US" sz="2800" dirty="0">
                <a:latin typeface="BrowalliaUPC" panose="020B0604020202020204" pitchFamily="34" charset="-34"/>
                <a:cs typeface="BrowalliaUPC" panose="020B0604020202020204" pitchFamily="34" charset="-34"/>
              </a:rPr>
              <a:t>Worksheets for the 2019-20 Season</a:t>
            </a:r>
          </a:p>
        </p:txBody>
      </p:sp>
    </p:spTree>
    <p:extLst>
      <p:ext uri="{BB962C8B-B14F-4D97-AF65-F5344CB8AC3E}">
        <p14:creationId xmlns:p14="http://schemas.microsoft.com/office/powerpoint/2010/main" val="420497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Strategy Planning Worksheet</a:t>
            </a:r>
          </a:p>
        </p:txBody>
      </p:sp>
      <p:sp>
        <p:nvSpPr>
          <p:cNvPr id="7" name="TextBox 6">
            <a:extLst>
              <a:ext uri="{FF2B5EF4-FFF2-40B4-BE49-F238E27FC236}">
                <a16:creationId xmlns:a16="http://schemas.microsoft.com/office/drawing/2014/main" id="{99101237-89A9-E842-951F-00DEDD6ECA30}"/>
              </a:ext>
            </a:extLst>
          </p:cNvPr>
          <p:cNvSpPr txBox="1"/>
          <p:nvPr/>
        </p:nvSpPr>
        <p:spPr>
          <a:xfrm>
            <a:off x="195943" y="784320"/>
            <a:ext cx="8860971" cy="1015663"/>
          </a:xfrm>
          <a:prstGeom prst="rect">
            <a:avLst/>
          </a:prstGeom>
          <a:noFill/>
        </p:spPr>
        <p:txBody>
          <a:bodyPr wrap="square" rtlCol="0">
            <a:spAutoFit/>
          </a:bodyPr>
          <a:lstStyle/>
          <a:p>
            <a:pPr marL="342900" indent="-342900">
              <a:buAutoNum type="arabicPeriod"/>
            </a:pPr>
            <a:r>
              <a:rPr lang="en-US" sz="1200" dirty="0"/>
              <a:t>Take a pen and trace out the path the robot will take each time it leaves the Launch Area (a new pen color for each path)</a:t>
            </a:r>
          </a:p>
          <a:p>
            <a:pPr marL="342900" indent="-342900">
              <a:buAutoNum type="arabicPeriod"/>
            </a:pPr>
            <a:r>
              <a:rPr lang="en-US" sz="1200" dirty="0"/>
              <a:t>Decide which missions the robot might complete along that part and mark them with a circle</a:t>
            </a:r>
          </a:p>
          <a:p>
            <a:pPr marL="342900" indent="-342900">
              <a:buAutoNum type="arabicPeriod"/>
            </a:pPr>
            <a:r>
              <a:rPr lang="en-US" sz="1200" dirty="0"/>
              <a:t>Determine the order in which the robot will go on the paths</a:t>
            </a:r>
          </a:p>
          <a:p>
            <a:pPr marL="342900" indent="-342900">
              <a:buAutoNum type="arabicPeriod"/>
            </a:pPr>
            <a:r>
              <a:rPr lang="en-US" sz="1200" dirty="0"/>
              <a:t>Compare your strategy with others on the team.</a:t>
            </a:r>
          </a:p>
          <a:p>
            <a:pPr marL="342900" indent="-342900">
              <a:buAutoNum type="arabicPeriod"/>
            </a:pPr>
            <a:r>
              <a:rPr lang="en-US" sz="1200" dirty="0"/>
              <a:t>Come to a consensus</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2261507" cy="276999"/>
          </a:xfrm>
          <a:prstGeom prst="rect">
            <a:avLst/>
          </a:prstGeom>
          <a:noFill/>
        </p:spPr>
        <p:txBody>
          <a:bodyPr wrap="square" rtlCol="0">
            <a:spAutoFit/>
          </a:bodyPr>
          <a:lstStyle/>
          <a:p>
            <a:r>
              <a:rPr lang="en-US" sz="1200" b="1" dirty="0"/>
              <a:t>Instructions: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pic>
        <p:nvPicPr>
          <p:cNvPr id="3" name="Picture 2" descr="A close up of a clock&#10;&#10;Description automatically generated">
            <a:extLst>
              <a:ext uri="{FF2B5EF4-FFF2-40B4-BE49-F238E27FC236}">
                <a16:creationId xmlns:a16="http://schemas.microsoft.com/office/drawing/2014/main" id="{3D995881-FB76-AE40-95AF-7FFB494E4980}"/>
              </a:ext>
            </a:extLst>
          </p:cNvPr>
          <p:cNvPicPr>
            <a:picLocks noChangeAspect="1"/>
          </p:cNvPicPr>
          <p:nvPr/>
        </p:nvPicPr>
        <p:blipFill>
          <a:blip r:embed="rId2"/>
          <a:stretch>
            <a:fillRect/>
          </a:stretch>
        </p:blipFill>
        <p:spPr>
          <a:xfrm>
            <a:off x="212949" y="1799983"/>
            <a:ext cx="8860971" cy="5017570"/>
          </a:xfrm>
          <a:prstGeom prst="rect">
            <a:avLst/>
          </a:prstGeom>
        </p:spPr>
      </p:pic>
    </p:spTree>
    <p:extLst>
      <p:ext uri="{BB962C8B-B14F-4D97-AF65-F5344CB8AC3E}">
        <p14:creationId xmlns:p14="http://schemas.microsoft.com/office/powerpoint/2010/main" val="152349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Robot Design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526396"/>
            <a:ext cx="8860970" cy="1200329"/>
          </a:xfrm>
          <a:prstGeom prst="rect">
            <a:avLst/>
          </a:prstGeom>
          <a:noFill/>
        </p:spPr>
        <p:txBody>
          <a:bodyPr wrap="square" rtlCol="0">
            <a:spAutoFit/>
          </a:bodyPr>
          <a:lstStyle/>
          <a:p>
            <a:r>
              <a:rPr lang="en-US" sz="1200" b="1" dirty="0"/>
              <a:t>Instructions: </a:t>
            </a:r>
          </a:p>
          <a:p>
            <a:pPr marL="342900" indent="-342900">
              <a:buAutoNum type="arabicPeriod"/>
            </a:pPr>
            <a:r>
              <a:rPr lang="en-US" sz="1200" dirty="0"/>
              <a:t>Review the rules for the robot game. Are these any rules that will restrict your design? Is there a size limit? Method of activation that is required?</a:t>
            </a:r>
          </a:p>
          <a:p>
            <a:pPr marL="342900" indent="-342900">
              <a:buAutoNum type="arabicPeriod"/>
            </a:pPr>
            <a:r>
              <a:rPr lang="en-US" sz="1200" dirty="0"/>
              <a:t>Think about all the missions your team decided to do. Will it need to go over something or reach high up? </a:t>
            </a:r>
          </a:p>
          <a:p>
            <a:pPr marL="342900" indent="-342900">
              <a:buFontTx/>
              <a:buAutoNum type="arabicPeriod"/>
            </a:pPr>
            <a:r>
              <a:rPr lang="en-US" sz="1200" dirty="0"/>
              <a:t>Think about the paths your team decided to go on. Will it need to line follow? Where will it align?</a:t>
            </a:r>
          </a:p>
          <a:p>
            <a:pPr marL="342900" indent="-342900">
              <a:buAutoNum type="arabicPeriod"/>
            </a:pPr>
            <a:r>
              <a:rPr lang="en-US" sz="1200" dirty="0"/>
              <a:t>Discuss with the rest of your team and then build a base robot to match the features you want and need.</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2" name="Rectangle 1">
            <a:extLst>
              <a:ext uri="{FF2B5EF4-FFF2-40B4-BE49-F238E27FC236}">
                <a16:creationId xmlns:a16="http://schemas.microsoft.com/office/drawing/2014/main" id="{019D8B34-C732-0841-B220-13E28B140877}"/>
              </a:ext>
            </a:extLst>
          </p:cNvPr>
          <p:cNvSpPr/>
          <p:nvPr/>
        </p:nvSpPr>
        <p:spPr>
          <a:xfrm>
            <a:off x="328613" y="1678576"/>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9CB70-94E6-4A4E-AFA9-3C1F1B042C04}"/>
              </a:ext>
            </a:extLst>
          </p:cNvPr>
          <p:cNvSpPr txBox="1"/>
          <p:nvPr/>
        </p:nvSpPr>
        <p:spPr>
          <a:xfrm>
            <a:off x="514350" y="1678576"/>
            <a:ext cx="2286000" cy="646331"/>
          </a:xfrm>
          <a:prstGeom prst="rect">
            <a:avLst/>
          </a:prstGeom>
          <a:noFill/>
        </p:spPr>
        <p:txBody>
          <a:bodyPr wrap="square" rtlCol="0">
            <a:spAutoFit/>
          </a:bodyPr>
          <a:lstStyle/>
          <a:p>
            <a:pPr algn="ctr"/>
            <a:r>
              <a:rPr lang="en-US" b="1" dirty="0"/>
              <a:t>What features should the robot have?</a:t>
            </a:r>
          </a:p>
        </p:txBody>
      </p:sp>
      <p:sp>
        <p:nvSpPr>
          <p:cNvPr id="12" name="Rectangle 11">
            <a:extLst>
              <a:ext uri="{FF2B5EF4-FFF2-40B4-BE49-F238E27FC236}">
                <a16:creationId xmlns:a16="http://schemas.microsoft.com/office/drawing/2014/main" id="{1090F0AA-3DED-2748-BA6D-B11992B188C3}"/>
              </a:ext>
            </a:extLst>
          </p:cNvPr>
          <p:cNvSpPr/>
          <p:nvPr/>
        </p:nvSpPr>
        <p:spPr>
          <a:xfrm>
            <a:off x="3214687"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7C0802C-C7BE-8748-907C-80DEA4F21388}"/>
              </a:ext>
            </a:extLst>
          </p:cNvPr>
          <p:cNvSpPr txBox="1"/>
          <p:nvPr/>
        </p:nvSpPr>
        <p:spPr>
          <a:xfrm>
            <a:off x="3400424" y="1673814"/>
            <a:ext cx="2286000" cy="646331"/>
          </a:xfrm>
          <a:prstGeom prst="rect">
            <a:avLst/>
          </a:prstGeom>
          <a:noFill/>
        </p:spPr>
        <p:txBody>
          <a:bodyPr wrap="square" rtlCol="0">
            <a:spAutoFit/>
          </a:bodyPr>
          <a:lstStyle/>
          <a:p>
            <a:pPr algn="ctr"/>
            <a:r>
              <a:rPr lang="en-US" b="1" dirty="0"/>
              <a:t>What sensors do we need?</a:t>
            </a:r>
          </a:p>
        </p:txBody>
      </p:sp>
      <p:sp>
        <p:nvSpPr>
          <p:cNvPr id="14" name="Rectangle 13">
            <a:extLst>
              <a:ext uri="{FF2B5EF4-FFF2-40B4-BE49-F238E27FC236}">
                <a16:creationId xmlns:a16="http://schemas.microsoft.com/office/drawing/2014/main" id="{DDAF2EA8-6048-0C46-9E84-D5E25B86A364}"/>
              </a:ext>
            </a:extLst>
          </p:cNvPr>
          <p:cNvSpPr/>
          <p:nvPr/>
        </p:nvSpPr>
        <p:spPr>
          <a:xfrm>
            <a:off x="6159571"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3C1DEB-1EBA-364E-8DCF-C63F580A96D2}"/>
              </a:ext>
            </a:extLst>
          </p:cNvPr>
          <p:cNvSpPr txBox="1"/>
          <p:nvPr/>
        </p:nvSpPr>
        <p:spPr>
          <a:xfrm>
            <a:off x="6345308" y="1673814"/>
            <a:ext cx="2286000" cy="923330"/>
          </a:xfrm>
          <a:prstGeom prst="rect">
            <a:avLst/>
          </a:prstGeom>
          <a:noFill/>
        </p:spPr>
        <p:txBody>
          <a:bodyPr wrap="square" rtlCol="0">
            <a:spAutoFit/>
          </a:bodyPr>
          <a:lstStyle/>
          <a:p>
            <a:pPr algn="ctr"/>
            <a:r>
              <a:rPr lang="en-US" b="1" dirty="0"/>
              <a:t>What are some mechanisms that can solve the mission?</a:t>
            </a:r>
          </a:p>
        </p:txBody>
      </p:sp>
    </p:spTree>
    <p:extLst>
      <p:ext uri="{BB962C8B-B14F-4D97-AF65-F5344CB8AC3E}">
        <p14:creationId xmlns:p14="http://schemas.microsoft.com/office/powerpoint/2010/main" val="819189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Robot Testing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526396"/>
            <a:ext cx="8860970" cy="938719"/>
          </a:xfrm>
          <a:prstGeom prst="rect">
            <a:avLst/>
          </a:prstGeom>
          <a:noFill/>
        </p:spPr>
        <p:txBody>
          <a:bodyPr wrap="square" rtlCol="0">
            <a:spAutoFit/>
          </a:bodyPr>
          <a:lstStyle/>
          <a:p>
            <a:r>
              <a:rPr lang="en-US" sz="1100" b="1" dirty="0"/>
              <a:t>Instructions: </a:t>
            </a:r>
          </a:p>
          <a:p>
            <a:pPr marL="342900" indent="-342900">
              <a:buAutoNum type="arabicPeriod"/>
            </a:pPr>
            <a:r>
              <a:rPr lang="en-US" sz="1100" dirty="0"/>
              <a:t>If you design more than one robot, use this chart to compare them. At the top of each column, describe your robot</a:t>
            </a:r>
          </a:p>
          <a:p>
            <a:pPr marL="342900" indent="-342900">
              <a:buAutoNum type="arabicPeriod"/>
            </a:pPr>
            <a:r>
              <a:rPr lang="en-US" sz="1100" dirty="0"/>
              <a:t>Come up with some basic tests to compare the robot designs. Can this robot move straight accurately? Can it turn consistently? Can it line follow? Can it detect a line? Did the robot move as intended?</a:t>
            </a:r>
          </a:p>
          <a:p>
            <a:pPr marL="342900" indent="-342900">
              <a:buAutoNum type="arabicPeriod"/>
            </a:pPr>
            <a:r>
              <a:rPr lang="en-US" sz="1100" dirty="0"/>
              <a:t>Discuss which robot performed the best to help you pick the best design for your team.</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16" name="Table 15">
            <a:extLst>
              <a:ext uri="{FF2B5EF4-FFF2-40B4-BE49-F238E27FC236}">
                <a16:creationId xmlns:a16="http://schemas.microsoft.com/office/drawing/2014/main" id="{2FBAAA06-BCA1-EB41-A23C-A4A17D98D2F0}"/>
              </a:ext>
            </a:extLst>
          </p:cNvPr>
          <p:cNvGraphicFramePr>
            <a:graphicFrameLocks noGrp="1"/>
          </p:cNvGraphicFramePr>
          <p:nvPr>
            <p:extLst>
              <p:ext uri="{D42A27DB-BD31-4B8C-83A1-F6EECF244321}">
                <p14:modId xmlns:p14="http://schemas.microsoft.com/office/powerpoint/2010/main" val="3766370214"/>
              </p:ext>
            </p:extLst>
          </p:nvPr>
        </p:nvGraphicFramePr>
        <p:xfrm>
          <a:off x="233360" y="1467294"/>
          <a:ext cx="8719253" cy="5062087"/>
        </p:xfrm>
        <a:graphic>
          <a:graphicData uri="http://schemas.openxmlformats.org/drawingml/2006/table">
            <a:tbl>
              <a:tblPr firstRow="1" bandRow="1">
                <a:tableStyleId>{073A0DAA-6AF3-43AB-8588-CEC1D06C72B9}</a:tableStyleId>
              </a:tblPr>
              <a:tblGrid>
                <a:gridCol w="1106342">
                  <a:extLst>
                    <a:ext uri="{9D8B030D-6E8A-4147-A177-3AD203B41FA5}">
                      <a16:colId xmlns:a16="http://schemas.microsoft.com/office/drawing/2014/main" val="1413919526"/>
                    </a:ext>
                  </a:extLst>
                </a:gridCol>
                <a:gridCol w="2402958">
                  <a:extLst>
                    <a:ext uri="{9D8B030D-6E8A-4147-A177-3AD203B41FA5}">
                      <a16:colId xmlns:a16="http://schemas.microsoft.com/office/drawing/2014/main" val="2935884367"/>
                    </a:ext>
                  </a:extLst>
                </a:gridCol>
                <a:gridCol w="2498652">
                  <a:extLst>
                    <a:ext uri="{9D8B030D-6E8A-4147-A177-3AD203B41FA5}">
                      <a16:colId xmlns:a16="http://schemas.microsoft.com/office/drawing/2014/main" val="1791478267"/>
                    </a:ext>
                  </a:extLst>
                </a:gridCol>
                <a:gridCol w="2711301">
                  <a:extLst>
                    <a:ext uri="{9D8B030D-6E8A-4147-A177-3AD203B41FA5}">
                      <a16:colId xmlns:a16="http://schemas.microsoft.com/office/drawing/2014/main" val="442263321"/>
                    </a:ext>
                  </a:extLst>
                </a:gridCol>
              </a:tblGrid>
              <a:tr h="1163083">
                <a:tc>
                  <a:txBody>
                    <a:bodyPr/>
                    <a:lstStyle/>
                    <a:p>
                      <a:pPr algn="ctr"/>
                      <a:endParaRPr lang="en-US" sz="1400" dirty="0"/>
                    </a:p>
                  </a:txBody>
                  <a:tcPr>
                    <a:solidFill>
                      <a:schemeClr val="accent4">
                        <a:lumMod val="20000"/>
                        <a:lumOff val="80000"/>
                      </a:schemeClr>
                    </a:solidFill>
                  </a:tcPr>
                </a:tc>
                <a:tc>
                  <a:txBody>
                    <a:bodyPr/>
                    <a:lstStyle/>
                    <a:p>
                      <a:pPr algn="l"/>
                      <a:r>
                        <a:rPr lang="en-US" sz="1400" dirty="0">
                          <a:solidFill>
                            <a:schemeClr val="tx1"/>
                          </a:solidFill>
                        </a:rPr>
                        <a:t>Robot 1: </a:t>
                      </a:r>
                    </a:p>
                    <a:p>
                      <a:pPr algn="l"/>
                      <a:r>
                        <a:rPr lang="en-US" sz="1400" b="0" dirty="0">
                          <a:solidFill>
                            <a:schemeClr val="tx1"/>
                          </a:solidFill>
                        </a:rPr>
                        <a:t>Wheels:</a:t>
                      </a:r>
                    </a:p>
                    <a:p>
                      <a:pPr algn="l"/>
                      <a:r>
                        <a:rPr lang="en-US" sz="1400" b="0" dirty="0">
                          <a:solidFill>
                            <a:schemeClr val="tx1"/>
                          </a:solidFill>
                        </a:rPr>
                        <a:t>Size:</a:t>
                      </a:r>
                    </a:p>
                    <a:p>
                      <a:pPr algn="l"/>
                      <a:r>
                        <a:rPr lang="en-US" sz="1400" b="0" dirty="0">
                          <a:solidFill>
                            <a:schemeClr val="tx1"/>
                          </a:solidFill>
                        </a:rPr>
                        <a:t>Sensors:</a:t>
                      </a:r>
                    </a:p>
                    <a:p>
                      <a:pPr algn="l"/>
                      <a:r>
                        <a:rPr lang="en-US" sz="1400" b="0" dirty="0">
                          <a:solidFill>
                            <a:schemeClr val="tx1"/>
                          </a:solidFill>
                        </a:rPr>
                        <a:t>Motors:</a:t>
                      </a:r>
                    </a:p>
                  </a:txBody>
                  <a:tcPr>
                    <a:solidFill>
                      <a:schemeClr val="accent4">
                        <a:lumMod val="20000"/>
                        <a:lumOff val="80000"/>
                      </a:schemeClr>
                    </a:solidFill>
                  </a:tcPr>
                </a:tc>
                <a:tc>
                  <a:txBody>
                    <a:bodyPr/>
                    <a:lstStyle/>
                    <a:p>
                      <a:pPr algn="l"/>
                      <a:r>
                        <a:rPr lang="en-US" sz="1400" dirty="0">
                          <a:solidFill>
                            <a:schemeClr val="tx1"/>
                          </a:solidFill>
                        </a:rPr>
                        <a:t>Robot 2: </a:t>
                      </a:r>
                    </a:p>
                    <a:p>
                      <a:pPr algn="l"/>
                      <a:r>
                        <a:rPr lang="en-US" sz="1400" b="0" dirty="0">
                          <a:solidFill>
                            <a:schemeClr val="tx1"/>
                          </a:solidFill>
                        </a:rPr>
                        <a:t>Wheels:</a:t>
                      </a:r>
                    </a:p>
                    <a:p>
                      <a:pPr algn="l"/>
                      <a:r>
                        <a:rPr lang="en-US" sz="1400" b="0" dirty="0">
                          <a:solidFill>
                            <a:schemeClr val="tx1"/>
                          </a:solidFill>
                        </a:rPr>
                        <a:t>Size:</a:t>
                      </a:r>
                    </a:p>
                    <a:p>
                      <a:pPr algn="l"/>
                      <a:r>
                        <a:rPr lang="en-US" sz="1400" b="0" dirty="0">
                          <a:solidFill>
                            <a:schemeClr val="tx1"/>
                          </a:solidFill>
                        </a:rPr>
                        <a:t>Sensors:</a:t>
                      </a:r>
                    </a:p>
                    <a:p>
                      <a:pPr algn="l"/>
                      <a:r>
                        <a:rPr lang="en-US" sz="1400" b="0" dirty="0">
                          <a:solidFill>
                            <a:schemeClr val="tx1"/>
                          </a:solidFill>
                        </a:rPr>
                        <a:t>Motors:</a:t>
                      </a:r>
                    </a:p>
                  </a:txBody>
                  <a:tcPr>
                    <a:solidFill>
                      <a:schemeClr val="accent4">
                        <a:lumMod val="20000"/>
                        <a:lumOff val="80000"/>
                      </a:schemeClr>
                    </a:solidFill>
                  </a:tcPr>
                </a:tc>
                <a:tc>
                  <a:txBody>
                    <a:bodyPr/>
                    <a:lstStyle/>
                    <a:p>
                      <a:pPr algn="l"/>
                      <a:r>
                        <a:rPr lang="en-US" sz="1400" dirty="0">
                          <a:solidFill>
                            <a:schemeClr val="tx1"/>
                          </a:solidFill>
                        </a:rPr>
                        <a:t>Robot 3:</a:t>
                      </a:r>
                    </a:p>
                    <a:p>
                      <a:pPr algn="l"/>
                      <a:r>
                        <a:rPr lang="en-US" sz="1400" b="0" dirty="0">
                          <a:solidFill>
                            <a:schemeClr val="tx1"/>
                          </a:solidFill>
                        </a:rPr>
                        <a:t>Wheels:</a:t>
                      </a:r>
                    </a:p>
                    <a:p>
                      <a:pPr algn="l"/>
                      <a:r>
                        <a:rPr lang="en-US" sz="1400" b="0" dirty="0">
                          <a:solidFill>
                            <a:schemeClr val="tx1"/>
                          </a:solidFill>
                        </a:rPr>
                        <a:t>Size:</a:t>
                      </a:r>
                    </a:p>
                    <a:p>
                      <a:pPr algn="l"/>
                      <a:r>
                        <a:rPr lang="en-US" sz="1400" b="0" dirty="0">
                          <a:solidFill>
                            <a:schemeClr val="tx1"/>
                          </a:solidFill>
                        </a:rPr>
                        <a:t>Sensors:</a:t>
                      </a:r>
                    </a:p>
                    <a:p>
                      <a:pPr algn="l"/>
                      <a:r>
                        <a:rPr lang="en-US" sz="1400" b="0" dirty="0">
                          <a:solidFill>
                            <a:schemeClr val="tx1"/>
                          </a:solidFill>
                        </a:rPr>
                        <a:t>Motors:</a:t>
                      </a:r>
                    </a:p>
                  </a:txBody>
                  <a:tcPr>
                    <a:solidFill>
                      <a:schemeClr val="accent4">
                        <a:lumMod val="20000"/>
                        <a:lumOff val="80000"/>
                      </a:schemeClr>
                    </a:solidFill>
                  </a:tcPr>
                </a:tc>
                <a:extLst>
                  <a:ext uri="{0D108BD9-81ED-4DB2-BD59-A6C34878D82A}">
                    <a16:rowId xmlns:a16="http://schemas.microsoft.com/office/drawing/2014/main" val="267424962"/>
                  </a:ext>
                </a:extLst>
              </a:tr>
              <a:tr h="625377">
                <a:tc>
                  <a:txBody>
                    <a:bodyPr/>
                    <a:lstStyle/>
                    <a:p>
                      <a:r>
                        <a:rPr lang="en-US" sz="1200" dirty="0"/>
                        <a:t>Move Straight 50cm</a:t>
                      </a:r>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685220167"/>
                  </a:ext>
                </a:extLst>
              </a:tr>
              <a:tr h="642756">
                <a:tc>
                  <a:txBody>
                    <a:bodyPr/>
                    <a:lstStyle/>
                    <a:p>
                      <a:endParaRPr lang="en-US" sz="1200" dirty="0"/>
                    </a:p>
                  </a:txBody>
                  <a:tcPr/>
                </a:tc>
                <a:tc>
                  <a:txBody>
                    <a:bodyPr/>
                    <a:lstStyle/>
                    <a:p>
                      <a:endParaRPr lang="en-US" sz="140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2180397673"/>
                  </a:ext>
                </a:extLst>
              </a:tr>
              <a:tr h="576489">
                <a:tc>
                  <a:txBody>
                    <a:bodyPr/>
                    <a:lstStyle/>
                    <a:p>
                      <a:endParaRPr lang="en-US" sz="12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418219345"/>
                  </a:ext>
                </a:extLst>
              </a:tr>
              <a:tr h="576489">
                <a:tc>
                  <a:txBody>
                    <a:bodyPr/>
                    <a:lstStyle/>
                    <a:p>
                      <a:endParaRPr lang="en-US" sz="12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116557534"/>
                  </a:ext>
                </a:extLst>
              </a:tr>
              <a:tr h="686858">
                <a:tc>
                  <a:txBody>
                    <a:bodyPr/>
                    <a:lstStyle/>
                    <a:p>
                      <a:endParaRPr lang="en-US" sz="12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324333294"/>
                  </a:ext>
                </a:extLst>
              </a:tr>
              <a:tr h="791035">
                <a:tc>
                  <a:txBody>
                    <a:bodyPr/>
                    <a:lstStyle/>
                    <a:p>
                      <a:r>
                        <a:rPr lang="en-US" sz="1200" dirty="0"/>
                        <a:t>Overall: Speed? Balance?</a:t>
                      </a:r>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621953552"/>
                  </a:ext>
                </a:extLst>
              </a:tr>
            </a:tbl>
          </a:graphicData>
        </a:graphic>
      </p:graphicFrame>
    </p:spTree>
    <p:extLst>
      <p:ext uri="{BB962C8B-B14F-4D97-AF65-F5344CB8AC3E}">
        <p14:creationId xmlns:p14="http://schemas.microsoft.com/office/powerpoint/2010/main" val="2575792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Pseudocode Worksheet</a:t>
            </a:r>
          </a:p>
        </p:txBody>
      </p:sp>
      <p:sp>
        <p:nvSpPr>
          <p:cNvPr id="7" name="TextBox 6">
            <a:extLst>
              <a:ext uri="{FF2B5EF4-FFF2-40B4-BE49-F238E27FC236}">
                <a16:creationId xmlns:a16="http://schemas.microsoft.com/office/drawing/2014/main" id="{99101237-89A9-E842-951F-00DEDD6ECA30}"/>
              </a:ext>
            </a:extLst>
          </p:cNvPr>
          <p:cNvSpPr txBox="1"/>
          <p:nvPr/>
        </p:nvSpPr>
        <p:spPr>
          <a:xfrm>
            <a:off x="195943" y="1028876"/>
            <a:ext cx="8860971" cy="830997"/>
          </a:xfrm>
          <a:prstGeom prst="rect">
            <a:avLst/>
          </a:prstGeom>
          <a:noFill/>
        </p:spPr>
        <p:txBody>
          <a:bodyPr wrap="square" rtlCol="0">
            <a:spAutoFit/>
          </a:bodyPr>
          <a:lstStyle/>
          <a:p>
            <a:pPr marL="342900" indent="-342900">
              <a:buAutoNum type="arabicPeriod"/>
            </a:pPr>
            <a:r>
              <a:rPr lang="en-US" sz="1200" dirty="0"/>
              <a:t>Time to plan. For each path your team picked to go on, write out the pseudocode for the robot. Once the robot launches, how will it travel to the mission model and activate it? E.g. Move forward 30cm, turn 90 degrees left, </a:t>
            </a:r>
            <a:r>
              <a:rPr lang="en-US" sz="1200" dirty="0" err="1"/>
              <a:t>etc</a:t>
            </a:r>
            <a:endParaRPr lang="en-US" sz="1200" dirty="0"/>
          </a:p>
          <a:p>
            <a:pPr marL="342900" indent="-342900">
              <a:buAutoNum type="arabicPeriod"/>
            </a:pPr>
            <a:r>
              <a:rPr lang="en-US" sz="1200" dirty="0"/>
              <a:t>Write down each step the robot would take in plain English. Later, programmers can convert this into code</a:t>
            </a:r>
          </a:p>
          <a:p>
            <a:pPr marL="342900" indent="-342900">
              <a:buAutoNum type="arabicPeriod"/>
            </a:pPr>
            <a:r>
              <a:rPr lang="en-US" sz="1200" dirty="0"/>
              <a:t>Add as many rows as needed</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2261507" cy="370897"/>
          </a:xfrm>
          <a:prstGeom prst="rect">
            <a:avLst/>
          </a:prstGeom>
          <a:noFill/>
        </p:spPr>
        <p:txBody>
          <a:bodyPr wrap="square" rtlCol="0">
            <a:spAutoFit/>
          </a:bodyPr>
          <a:lstStyle/>
          <a:p>
            <a:r>
              <a:rPr lang="en-US" b="1" dirty="0"/>
              <a:t>Instructions: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11" name="Table 10">
            <a:extLst>
              <a:ext uri="{FF2B5EF4-FFF2-40B4-BE49-F238E27FC236}">
                <a16:creationId xmlns:a16="http://schemas.microsoft.com/office/drawing/2014/main" id="{6F5D6E57-8B04-4847-8444-7A4A69CA8AE8}"/>
              </a:ext>
            </a:extLst>
          </p:cNvPr>
          <p:cNvGraphicFramePr>
            <a:graphicFrameLocks noGrp="1"/>
          </p:cNvGraphicFramePr>
          <p:nvPr>
            <p:extLst>
              <p:ext uri="{D42A27DB-BD31-4B8C-83A1-F6EECF244321}">
                <p14:modId xmlns:p14="http://schemas.microsoft.com/office/powerpoint/2010/main" val="2098090644"/>
              </p:ext>
            </p:extLst>
          </p:nvPr>
        </p:nvGraphicFramePr>
        <p:xfrm>
          <a:off x="153078" y="2234404"/>
          <a:ext cx="8860971" cy="4022769"/>
        </p:xfrm>
        <a:graphic>
          <a:graphicData uri="http://schemas.openxmlformats.org/drawingml/2006/table">
            <a:tbl>
              <a:tblPr firstRow="1" bandRow="1">
                <a:tableStyleId>{073A0DAA-6AF3-43AB-8588-CEC1D06C72B9}</a:tableStyleId>
              </a:tblPr>
              <a:tblGrid>
                <a:gridCol w="1247097">
                  <a:extLst>
                    <a:ext uri="{9D8B030D-6E8A-4147-A177-3AD203B41FA5}">
                      <a16:colId xmlns:a16="http://schemas.microsoft.com/office/drawing/2014/main" val="1729648568"/>
                    </a:ext>
                  </a:extLst>
                </a:gridCol>
                <a:gridCol w="7613874">
                  <a:extLst>
                    <a:ext uri="{9D8B030D-6E8A-4147-A177-3AD203B41FA5}">
                      <a16:colId xmlns:a16="http://schemas.microsoft.com/office/drawing/2014/main" val="53861987"/>
                    </a:ext>
                  </a:extLst>
                </a:gridCol>
              </a:tblGrid>
              <a:tr h="436606">
                <a:tc>
                  <a:txBody>
                    <a:bodyPr/>
                    <a:lstStyle/>
                    <a:p>
                      <a:pPr algn="ctr"/>
                      <a:r>
                        <a:rPr lang="en-US" sz="1600" dirty="0"/>
                        <a:t>Step</a:t>
                      </a:r>
                    </a:p>
                  </a:txBody>
                  <a:tcPr/>
                </a:tc>
                <a:tc>
                  <a:txBody>
                    <a:bodyPr/>
                    <a:lstStyle/>
                    <a:p>
                      <a:pPr algn="ctr"/>
                      <a:r>
                        <a:rPr lang="en-US" sz="1600" dirty="0"/>
                        <a:t>Instruction</a:t>
                      </a:r>
                    </a:p>
                  </a:txBody>
                  <a:tcPr/>
                </a:tc>
                <a:extLst>
                  <a:ext uri="{0D108BD9-81ED-4DB2-BD59-A6C34878D82A}">
                    <a16:rowId xmlns:a16="http://schemas.microsoft.com/office/drawing/2014/main" val="2472317516"/>
                  </a:ext>
                </a:extLst>
              </a:tr>
              <a:tr h="442913">
                <a:tc>
                  <a:txBody>
                    <a:bodyPr/>
                    <a:lstStyle/>
                    <a:p>
                      <a:pPr algn="ctr"/>
                      <a:r>
                        <a:rPr lang="en-US" sz="1600" dirty="0"/>
                        <a:t>1</a:t>
                      </a:r>
                    </a:p>
                  </a:txBody>
                  <a:tcPr/>
                </a:tc>
                <a:tc>
                  <a:txBody>
                    <a:bodyPr/>
                    <a:lstStyle/>
                    <a:p>
                      <a:endParaRPr lang="en-US" dirty="0"/>
                    </a:p>
                  </a:txBody>
                  <a:tcPr/>
                </a:tc>
                <a:extLst>
                  <a:ext uri="{0D108BD9-81ED-4DB2-BD59-A6C34878D82A}">
                    <a16:rowId xmlns:a16="http://schemas.microsoft.com/office/drawing/2014/main" val="1329064808"/>
                  </a:ext>
                </a:extLst>
              </a:tr>
              <a:tr h="400050">
                <a:tc>
                  <a:txBody>
                    <a:bodyPr/>
                    <a:lstStyle/>
                    <a:p>
                      <a:pPr algn="ctr"/>
                      <a:r>
                        <a:rPr lang="en-US" sz="1600" dirty="0"/>
                        <a:t>2</a:t>
                      </a:r>
                    </a:p>
                  </a:txBody>
                  <a:tcPr/>
                </a:tc>
                <a:tc>
                  <a:txBody>
                    <a:bodyPr/>
                    <a:lstStyle/>
                    <a:p>
                      <a:endParaRPr lang="en-US"/>
                    </a:p>
                  </a:txBody>
                  <a:tcPr/>
                </a:tc>
                <a:extLst>
                  <a:ext uri="{0D108BD9-81ED-4DB2-BD59-A6C34878D82A}">
                    <a16:rowId xmlns:a16="http://schemas.microsoft.com/office/drawing/2014/main" val="2183462188"/>
                  </a:ext>
                </a:extLst>
              </a:tr>
              <a:tr h="442912">
                <a:tc>
                  <a:txBody>
                    <a:bodyPr/>
                    <a:lstStyle/>
                    <a:p>
                      <a:pPr algn="ctr"/>
                      <a:r>
                        <a:rPr lang="en-US" sz="1600" dirty="0"/>
                        <a:t>3</a:t>
                      </a:r>
                    </a:p>
                  </a:txBody>
                  <a:tcPr/>
                </a:tc>
                <a:tc>
                  <a:txBody>
                    <a:bodyPr/>
                    <a:lstStyle/>
                    <a:p>
                      <a:endParaRPr lang="en-US" dirty="0"/>
                    </a:p>
                  </a:txBody>
                  <a:tcPr/>
                </a:tc>
                <a:extLst>
                  <a:ext uri="{0D108BD9-81ED-4DB2-BD59-A6C34878D82A}">
                    <a16:rowId xmlns:a16="http://schemas.microsoft.com/office/drawing/2014/main" val="2824785695"/>
                  </a:ext>
                </a:extLst>
              </a:tr>
              <a:tr h="414338">
                <a:tc>
                  <a:txBody>
                    <a:bodyPr/>
                    <a:lstStyle/>
                    <a:p>
                      <a:pPr algn="ctr"/>
                      <a:r>
                        <a:rPr lang="en-US" sz="1600" dirty="0"/>
                        <a:t>4</a:t>
                      </a:r>
                    </a:p>
                  </a:txBody>
                  <a:tcPr/>
                </a:tc>
                <a:tc>
                  <a:txBody>
                    <a:bodyPr/>
                    <a:lstStyle/>
                    <a:p>
                      <a:endParaRPr lang="en-US" dirty="0"/>
                    </a:p>
                  </a:txBody>
                  <a:tcPr/>
                </a:tc>
                <a:extLst>
                  <a:ext uri="{0D108BD9-81ED-4DB2-BD59-A6C34878D82A}">
                    <a16:rowId xmlns:a16="http://schemas.microsoft.com/office/drawing/2014/main" val="1965033271"/>
                  </a:ext>
                </a:extLst>
              </a:tr>
              <a:tr h="500062">
                <a:tc>
                  <a:txBody>
                    <a:bodyPr/>
                    <a:lstStyle/>
                    <a:p>
                      <a:pPr algn="ctr"/>
                      <a:r>
                        <a:rPr lang="en-US" sz="1600" dirty="0"/>
                        <a:t>5</a:t>
                      </a:r>
                    </a:p>
                  </a:txBody>
                  <a:tcPr/>
                </a:tc>
                <a:tc>
                  <a:txBody>
                    <a:bodyPr/>
                    <a:lstStyle/>
                    <a:p>
                      <a:endParaRPr lang="en-US" dirty="0"/>
                    </a:p>
                  </a:txBody>
                  <a:tcPr/>
                </a:tc>
                <a:extLst>
                  <a:ext uri="{0D108BD9-81ED-4DB2-BD59-A6C34878D82A}">
                    <a16:rowId xmlns:a16="http://schemas.microsoft.com/office/drawing/2014/main" val="2143837373"/>
                  </a:ext>
                </a:extLst>
              </a:tr>
              <a:tr h="471488">
                <a:tc>
                  <a:txBody>
                    <a:bodyPr/>
                    <a:lstStyle/>
                    <a:p>
                      <a:pPr algn="ctr"/>
                      <a:r>
                        <a:rPr lang="en-US" sz="1600" dirty="0"/>
                        <a:t>6</a:t>
                      </a:r>
                    </a:p>
                  </a:txBody>
                  <a:tcPr/>
                </a:tc>
                <a:tc>
                  <a:txBody>
                    <a:bodyPr/>
                    <a:lstStyle/>
                    <a:p>
                      <a:endParaRPr lang="en-US" dirty="0"/>
                    </a:p>
                  </a:txBody>
                  <a:tcPr/>
                </a:tc>
                <a:extLst>
                  <a:ext uri="{0D108BD9-81ED-4DB2-BD59-A6C34878D82A}">
                    <a16:rowId xmlns:a16="http://schemas.microsoft.com/office/drawing/2014/main" val="3379917190"/>
                  </a:ext>
                </a:extLst>
              </a:tr>
              <a:tr h="457200">
                <a:tc>
                  <a:txBody>
                    <a:bodyPr/>
                    <a:lstStyle/>
                    <a:p>
                      <a:pPr algn="ctr"/>
                      <a:r>
                        <a:rPr lang="en-US" sz="1600" dirty="0"/>
                        <a:t>7</a:t>
                      </a:r>
                    </a:p>
                  </a:txBody>
                  <a:tcPr/>
                </a:tc>
                <a:tc>
                  <a:txBody>
                    <a:bodyPr/>
                    <a:lstStyle/>
                    <a:p>
                      <a:endParaRPr lang="en-US" dirty="0"/>
                    </a:p>
                  </a:txBody>
                  <a:tcPr/>
                </a:tc>
                <a:extLst>
                  <a:ext uri="{0D108BD9-81ED-4DB2-BD59-A6C34878D82A}">
                    <a16:rowId xmlns:a16="http://schemas.microsoft.com/office/drawing/2014/main" val="2495421970"/>
                  </a:ext>
                </a:extLst>
              </a:tr>
              <a:tr h="457200">
                <a:tc>
                  <a:txBody>
                    <a:bodyPr/>
                    <a:lstStyle/>
                    <a:p>
                      <a:pPr algn="ctr"/>
                      <a:r>
                        <a:rPr lang="en-US" sz="1600" dirty="0"/>
                        <a:t>8</a:t>
                      </a:r>
                    </a:p>
                  </a:txBody>
                  <a:tcPr/>
                </a:tc>
                <a:tc>
                  <a:txBody>
                    <a:bodyPr/>
                    <a:lstStyle/>
                    <a:p>
                      <a:endParaRPr lang="en-US" dirty="0"/>
                    </a:p>
                  </a:txBody>
                  <a:tcPr/>
                </a:tc>
                <a:extLst>
                  <a:ext uri="{0D108BD9-81ED-4DB2-BD59-A6C34878D82A}">
                    <a16:rowId xmlns:a16="http://schemas.microsoft.com/office/drawing/2014/main" val="792106374"/>
                  </a:ext>
                </a:extLst>
              </a:tr>
            </a:tbl>
          </a:graphicData>
        </a:graphic>
      </p:graphicFrame>
    </p:spTree>
    <p:extLst>
      <p:ext uri="{BB962C8B-B14F-4D97-AF65-F5344CB8AC3E}">
        <p14:creationId xmlns:p14="http://schemas.microsoft.com/office/powerpoint/2010/main" val="755393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Pseudocode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11" name="Table 10">
            <a:extLst>
              <a:ext uri="{FF2B5EF4-FFF2-40B4-BE49-F238E27FC236}">
                <a16:creationId xmlns:a16="http://schemas.microsoft.com/office/drawing/2014/main" id="{6F5D6E57-8B04-4847-8444-7A4A69CA8AE8}"/>
              </a:ext>
            </a:extLst>
          </p:cNvPr>
          <p:cNvGraphicFramePr>
            <a:graphicFrameLocks noGrp="1"/>
          </p:cNvGraphicFramePr>
          <p:nvPr>
            <p:extLst>
              <p:ext uri="{D42A27DB-BD31-4B8C-83A1-F6EECF244321}">
                <p14:modId xmlns:p14="http://schemas.microsoft.com/office/powerpoint/2010/main" val="509323901"/>
              </p:ext>
            </p:extLst>
          </p:nvPr>
        </p:nvGraphicFramePr>
        <p:xfrm>
          <a:off x="212949" y="662778"/>
          <a:ext cx="8860971" cy="5851569"/>
        </p:xfrm>
        <a:graphic>
          <a:graphicData uri="http://schemas.openxmlformats.org/drawingml/2006/table">
            <a:tbl>
              <a:tblPr firstRow="1" bandRow="1">
                <a:tableStyleId>{073A0DAA-6AF3-43AB-8588-CEC1D06C72B9}</a:tableStyleId>
              </a:tblPr>
              <a:tblGrid>
                <a:gridCol w="1247097">
                  <a:extLst>
                    <a:ext uri="{9D8B030D-6E8A-4147-A177-3AD203B41FA5}">
                      <a16:colId xmlns:a16="http://schemas.microsoft.com/office/drawing/2014/main" val="1729648568"/>
                    </a:ext>
                  </a:extLst>
                </a:gridCol>
                <a:gridCol w="7613874">
                  <a:extLst>
                    <a:ext uri="{9D8B030D-6E8A-4147-A177-3AD203B41FA5}">
                      <a16:colId xmlns:a16="http://schemas.microsoft.com/office/drawing/2014/main" val="53861987"/>
                    </a:ext>
                  </a:extLst>
                </a:gridCol>
              </a:tblGrid>
              <a:tr h="436606">
                <a:tc>
                  <a:txBody>
                    <a:bodyPr/>
                    <a:lstStyle/>
                    <a:p>
                      <a:pPr algn="ctr"/>
                      <a:r>
                        <a:rPr lang="en-US" sz="1600" dirty="0"/>
                        <a:t>Step</a:t>
                      </a:r>
                    </a:p>
                  </a:txBody>
                  <a:tcPr/>
                </a:tc>
                <a:tc>
                  <a:txBody>
                    <a:bodyPr/>
                    <a:lstStyle/>
                    <a:p>
                      <a:pPr algn="ctr"/>
                      <a:r>
                        <a:rPr lang="en-US" sz="1600" dirty="0"/>
                        <a:t>Instruction</a:t>
                      </a:r>
                    </a:p>
                  </a:txBody>
                  <a:tcPr/>
                </a:tc>
                <a:extLst>
                  <a:ext uri="{0D108BD9-81ED-4DB2-BD59-A6C34878D82A}">
                    <a16:rowId xmlns:a16="http://schemas.microsoft.com/office/drawing/2014/main" val="2472317516"/>
                  </a:ext>
                </a:extLst>
              </a:tr>
              <a:tr h="442913">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1329064808"/>
                  </a:ext>
                </a:extLst>
              </a:tr>
              <a:tr h="400050">
                <a:tc>
                  <a:txBody>
                    <a:bodyPr/>
                    <a:lstStyle/>
                    <a:p>
                      <a:pPr algn="ctr"/>
                      <a:endParaRPr lang="en-US" sz="1600" dirty="0"/>
                    </a:p>
                  </a:txBody>
                  <a:tcPr/>
                </a:tc>
                <a:tc>
                  <a:txBody>
                    <a:bodyPr/>
                    <a:lstStyle/>
                    <a:p>
                      <a:endParaRPr lang="en-US"/>
                    </a:p>
                  </a:txBody>
                  <a:tcPr/>
                </a:tc>
                <a:extLst>
                  <a:ext uri="{0D108BD9-81ED-4DB2-BD59-A6C34878D82A}">
                    <a16:rowId xmlns:a16="http://schemas.microsoft.com/office/drawing/2014/main" val="2183462188"/>
                  </a:ext>
                </a:extLst>
              </a:tr>
              <a:tr h="442912">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2824785695"/>
                  </a:ext>
                </a:extLst>
              </a:tr>
              <a:tr h="414338">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1965033271"/>
                  </a:ext>
                </a:extLst>
              </a:tr>
              <a:tr h="500062">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2143837373"/>
                  </a:ext>
                </a:extLst>
              </a:tr>
              <a:tr h="471488">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3379917190"/>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2495421970"/>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792106374"/>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1205306655"/>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1153289948"/>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3937259027"/>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1129735928"/>
                  </a:ext>
                </a:extLst>
              </a:tr>
            </a:tbl>
          </a:graphicData>
        </a:graphic>
      </p:graphicFrame>
    </p:spTree>
    <p:extLst>
      <p:ext uri="{BB962C8B-B14F-4D97-AF65-F5344CB8AC3E}">
        <p14:creationId xmlns:p14="http://schemas.microsoft.com/office/powerpoint/2010/main" val="2924179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Project Selection Worksheet</a:t>
            </a:r>
          </a:p>
        </p:txBody>
      </p:sp>
      <p:sp>
        <p:nvSpPr>
          <p:cNvPr id="7" name="TextBox 6">
            <a:extLst>
              <a:ext uri="{FF2B5EF4-FFF2-40B4-BE49-F238E27FC236}">
                <a16:creationId xmlns:a16="http://schemas.microsoft.com/office/drawing/2014/main" id="{99101237-89A9-E842-951F-00DEDD6ECA30}"/>
              </a:ext>
            </a:extLst>
          </p:cNvPr>
          <p:cNvSpPr txBox="1"/>
          <p:nvPr/>
        </p:nvSpPr>
        <p:spPr>
          <a:xfrm>
            <a:off x="306164" y="1547992"/>
            <a:ext cx="4847545" cy="4278094"/>
          </a:xfrm>
          <a:prstGeom prst="rect">
            <a:avLst/>
          </a:prstGeom>
          <a:noFill/>
        </p:spPr>
        <p:txBody>
          <a:bodyPr wrap="square" rtlCol="0">
            <a:spAutoFit/>
          </a:bodyPr>
          <a:lstStyle/>
          <a:p>
            <a:r>
              <a:rPr lang="en-US" sz="1600" dirty="0"/>
              <a:t>Architects design and construct buildings. They combine science and art to make buildings and structures for their clients. Sometimes they make new buildings and sometimes they redesign old ones. </a:t>
            </a:r>
          </a:p>
          <a:p>
            <a:endParaRPr lang="en-US" sz="1600" dirty="0"/>
          </a:p>
          <a:p>
            <a:r>
              <a:rPr lang="en-US" sz="1600" dirty="0"/>
              <a:t>They work as part of a larger team, just like yours. </a:t>
            </a:r>
          </a:p>
          <a:p>
            <a:r>
              <a:rPr lang="en-US" sz="1600" dirty="0"/>
              <a:t>Structural, civil and environmental engineers make sure a project suits its site. Construction workers like electricians, plumbers and carpenters, and project managers make sure the job stays on time and within budget. Every role is important to get the job done. </a:t>
            </a:r>
          </a:p>
          <a:p>
            <a:endParaRPr lang="en-US" sz="1600" dirty="0"/>
          </a:p>
          <a:p>
            <a:r>
              <a:rPr lang="en-US" sz="1600" dirty="0"/>
              <a:t>Our cities and towns face big issues, like transportation, accessibility and even natural disasters. How can we shape a better future for everyone? It will take teamwork and imagination. Are you ready to build a better tomorrow together? </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2" name="TextBox 1">
            <a:extLst>
              <a:ext uri="{FF2B5EF4-FFF2-40B4-BE49-F238E27FC236}">
                <a16:creationId xmlns:a16="http://schemas.microsoft.com/office/drawing/2014/main" id="{EA3B3C13-307C-8E4A-B2E9-01947EB0CDA6}"/>
              </a:ext>
            </a:extLst>
          </p:cNvPr>
          <p:cNvSpPr txBox="1"/>
          <p:nvPr/>
        </p:nvSpPr>
        <p:spPr>
          <a:xfrm>
            <a:off x="2619715" y="907248"/>
            <a:ext cx="3390220" cy="369332"/>
          </a:xfrm>
          <a:prstGeom prst="rect">
            <a:avLst/>
          </a:prstGeom>
          <a:noFill/>
        </p:spPr>
        <p:txBody>
          <a:bodyPr wrap="square" rtlCol="0">
            <a:spAutoFit/>
          </a:bodyPr>
          <a:lstStyle/>
          <a:p>
            <a:r>
              <a:rPr lang="en-US" b="1" dirty="0"/>
              <a:t>CITY SHAPER Project Description:</a:t>
            </a:r>
          </a:p>
        </p:txBody>
      </p:sp>
      <p:pic>
        <p:nvPicPr>
          <p:cNvPr id="11" name="Picture 10">
            <a:extLst>
              <a:ext uri="{FF2B5EF4-FFF2-40B4-BE49-F238E27FC236}">
                <a16:creationId xmlns:a16="http://schemas.microsoft.com/office/drawing/2014/main" id="{5E4B8478-CE72-8349-9504-33D14B792B75}"/>
              </a:ext>
            </a:extLst>
          </p:cNvPr>
          <p:cNvPicPr>
            <a:picLocks noChangeAspect="1"/>
          </p:cNvPicPr>
          <p:nvPr/>
        </p:nvPicPr>
        <p:blipFill rotWithShape="1">
          <a:blip r:embed="rId2"/>
          <a:srcRect l="9375" t="20000" r="10782" b="20556"/>
          <a:stretch/>
        </p:blipFill>
        <p:spPr>
          <a:xfrm>
            <a:off x="5650385" y="1455648"/>
            <a:ext cx="2980603" cy="1248237"/>
          </a:xfrm>
          <a:prstGeom prst="rect">
            <a:avLst/>
          </a:prstGeom>
        </p:spPr>
      </p:pic>
      <p:sp>
        <p:nvSpPr>
          <p:cNvPr id="3" name="Rectangle 2">
            <a:extLst>
              <a:ext uri="{FF2B5EF4-FFF2-40B4-BE49-F238E27FC236}">
                <a16:creationId xmlns:a16="http://schemas.microsoft.com/office/drawing/2014/main" id="{44343D93-1A62-7E4F-92A3-1CCF9355720A}"/>
              </a:ext>
            </a:extLst>
          </p:cNvPr>
          <p:cNvSpPr/>
          <p:nvPr/>
        </p:nvSpPr>
        <p:spPr>
          <a:xfrm>
            <a:off x="5443536" y="2876843"/>
            <a:ext cx="3394300" cy="3416320"/>
          </a:xfrm>
          <a:prstGeom prst="rect">
            <a:avLst/>
          </a:prstGeom>
        </p:spPr>
        <p:txBody>
          <a:bodyPr wrap="square">
            <a:spAutoFit/>
          </a:bodyPr>
          <a:lstStyle/>
          <a:p>
            <a:r>
              <a:rPr lang="en-US" sz="2400" b="1" dirty="0"/>
              <a:t>In the Innovation Project, your team will: </a:t>
            </a:r>
            <a:endParaRPr lang="en-US" sz="2400" dirty="0"/>
          </a:p>
          <a:p>
            <a:r>
              <a:rPr lang="en-US" sz="2400" dirty="0"/>
              <a:t>• </a:t>
            </a:r>
            <a:r>
              <a:rPr lang="en-US" sz="2400" dirty="0">
                <a:solidFill>
                  <a:srgbClr val="FF0000"/>
                </a:solidFill>
              </a:rPr>
              <a:t>Identify a problem with a building or public space in your community</a:t>
            </a:r>
            <a:r>
              <a:rPr lang="en-US" sz="2400" dirty="0"/>
              <a:t>. </a:t>
            </a:r>
          </a:p>
          <a:p>
            <a:pPr lvl="1"/>
            <a:r>
              <a:rPr lang="en-US" sz="2400" dirty="0">
                <a:solidFill>
                  <a:srgbClr val="FF0000"/>
                </a:solidFill>
              </a:rPr>
              <a:t>Design</a:t>
            </a:r>
            <a:r>
              <a:rPr lang="en-US" sz="2400" dirty="0"/>
              <a:t> a solution. </a:t>
            </a:r>
          </a:p>
          <a:p>
            <a:pPr lvl="1"/>
            <a:r>
              <a:rPr lang="en-US" sz="2400" dirty="0">
                <a:solidFill>
                  <a:srgbClr val="FF0000"/>
                </a:solidFill>
              </a:rPr>
              <a:t>Share</a:t>
            </a:r>
            <a:r>
              <a:rPr lang="en-US" sz="2400" dirty="0"/>
              <a:t> your solution with others and then </a:t>
            </a:r>
            <a:r>
              <a:rPr lang="en-US" sz="2400" dirty="0">
                <a:solidFill>
                  <a:srgbClr val="FF0000"/>
                </a:solidFill>
              </a:rPr>
              <a:t>refine it</a:t>
            </a:r>
            <a:r>
              <a:rPr lang="en-US" sz="2400" dirty="0"/>
              <a:t>. </a:t>
            </a:r>
          </a:p>
        </p:txBody>
      </p:sp>
      <p:cxnSp>
        <p:nvCxnSpPr>
          <p:cNvPr id="12" name="Straight Connector 11">
            <a:extLst>
              <a:ext uri="{FF2B5EF4-FFF2-40B4-BE49-F238E27FC236}">
                <a16:creationId xmlns:a16="http://schemas.microsoft.com/office/drawing/2014/main" id="{2FE8AD6A-F9F7-464D-865F-3C09511AD61F}"/>
              </a:ext>
            </a:extLst>
          </p:cNvPr>
          <p:cNvCxnSpPr>
            <a:cxnSpLocks/>
          </p:cNvCxnSpPr>
          <p:nvPr/>
        </p:nvCxnSpPr>
        <p:spPr>
          <a:xfrm>
            <a:off x="5172075" y="1455648"/>
            <a:ext cx="0" cy="4859427"/>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985A638-A28A-764E-8DDA-D8F81AB08B5C}"/>
              </a:ext>
            </a:extLst>
          </p:cNvPr>
          <p:cNvSpPr txBox="1"/>
          <p:nvPr/>
        </p:nvSpPr>
        <p:spPr>
          <a:xfrm>
            <a:off x="141516" y="635836"/>
            <a:ext cx="8860967" cy="276999"/>
          </a:xfrm>
          <a:prstGeom prst="rect">
            <a:avLst/>
          </a:prstGeom>
          <a:noFill/>
        </p:spPr>
        <p:txBody>
          <a:bodyPr wrap="square" rtlCol="0">
            <a:spAutoFit/>
          </a:bodyPr>
          <a:lstStyle/>
          <a:p>
            <a:r>
              <a:rPr lang="en-US" sz="1200" b="1" dirty="0"/>
              <a:t>Instructions: </a:t>
            </a:r>
            <a:r>
              <a:rPr lang="en-US" sz="1200" dirty="0"/>
              <a:t>Read the text below and highlight and key words you think are important to this year’s project</a:t>
            </a:r>
          </a:p>
        </p:txBody>
      </p:sp>
    </p:spTree>
    <p:extLst>
      <p:ext uri="{BB962C8B-B14F-4D97-AF65-F5344CB8AC3E}">
        <p14:creationId xmlns:p14="http://schemas.microsoft.com/office/powerpoint/2010/main" val="142099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Project Selection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7990795" cy="1015663"/>
          </a:xfrm>
          <a:prstGeom prst="rect">
            <a:avLst/>
          </a:prstGeom>
          <a:noFill/>
        </p:spPr>
        <p:txBody>
          <a:bodyPr wrap="square" rtlCol="0">
            <a:spAutoFit/>
          </a:bodyPr>
          <a:lstStyle/>
          <a:p>
            <a:r>
              <a:rPr lang="en-US" sz="1200" b="1" dirty="0"/>
              <a:t>Instructions: </a:t>
            </a:r>
          </a:p>
          <a:p>
            <a:pPr marL="342900" indent="-342900">
              <a:buAutoNum type="arabicPeriod"/>
            </a:pPr>
            <a:r>
              <a:rPr lang="en-US" sz="1200" dirty="0"/>
              <a:t>Read the challenge and project description carefully</a:t>
            </a:r>
          </a:p>
          <a:p>
            <a:pPr marL="342900" indent="-342900">
              <a:buAutoNum type="arabicPeriod"/>
            </a:pPr>
            <a:r>
              <a:rPr lang="en-US" sz="1200" dirty="0"/>
              <a:t>What problems do you know about related to the topic?</a:t>
            </a:r>
          </a:p>
          <a:p>
            <a:pPr marL="342900" indent="-342900">
              <a:buAutoNum type="arabicPeriod"/>
            </a:pPr>
            <a:r>
              <a:rPr lang="en-US" sz="1200" dirty="0"/>
              <a:t>What experts can you talk to? What fieldtrips can you go on?</a:t>
            </a:r>
          </a:p>
          <a:p>
            <a:pPr marL="342900" indent="-342900">
              <a:buAutoNum type="arabicPeriod"/>
            </a:pPr>
            <a:r>
              <a:rPr lang="en-US" sz="1200" dirty="0"/>
              <a:t>Share your ideas with your team members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2" name="Rectangle 1">
            <a:extLst>
              <a:ext uri="{FF2B5EF4-FFF2-40B4-BE49-F238E27FC236}">
                <a16:creationId xmlns:a16="http://schemas.microsoft.com/office/drawing/2014/main" id="{019D8B34-C732-0841-B220-13E28B140877}"/>
              </a:ext>
            </a:extLst>
          </p:cNvPr>
          <p:cNvSpPr/>
          <p:nvPr/>
        </p:nvSpPr>
        <p:spPr>
          <a:xfrm>
            <a:off x="328613" y="1678576"/>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9CB70-94E6-4A4E-AFA9-3C1F1B042C04}"/>
              </a:ext>
            </a:extLst>
          </p:cNvPr>
          <p:cNvSpPr txBox="1"/>
          <p:nvPr/>
        </p:nvSpPr>
        <p:spPr>
          <a:xfrm>
            <a:off x="514350" y="1678576"/>
            <a:ext cx="2286000" cy="646331"/>
          </a:xfrm>
          <a:prstGeom prst="rect">
            <a:avLst/>
          </a:prstGeom>
          <a:noFill/>
        </p:spPr>
        <p:txBody>
          <a:bodyPr wrap="square" rtlCol="0">
            <a:spAutoFit/>
          </a:bodyPr>
          <a:lstStyle/>
          <a:p>
            <a:pPr algn="ctr"/>
            <a:r>
              <a:rPr lang="en-US" b="1" dirty="0"/>
              <a:t>Project Ideas/Problems</a:t>
            </a:r>
          </a:p>
        </p:txBody>
      </p:sp>
      <p:sp>
        <p:nvSpPr>
          <p:cNvPr id="12" name="Rectangle 11">
            <a:extLst>
              <a:ext uri="{FF2B5EF4-FFF2-40B4-BE49-F238E27FC236}">
                <a16:creationId xmlns:a16="http://schemas.microsoft.com/office/drawing/2014/main" id="{1090F0AA-3DED-2748-BA6D-B11992B188C3}"/>
              </a:ext>
            </a:extLst>
          </p:cNvPr>
          <p:cNvSpPr/>
          <p:nvPr/>
        </p:nvSpPr>
        <p:spPr>
          <a:xfrm>
            <a:off x="3214687"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7C0802C-C7BE-8748-907C-80DEA4F21388}"/>
              </a:ext>
            </a:extLst>
          </p:cNvPr>
          <p:cNvSpPr txBox="1"/>
          <p:nvPr/>
        </p:nvSpPr>
        <p:spPr>
          <a:xfrm>
            <a:off x="3400424" y="1673814"/>
            <a:ext cx="2286000" cy="369332"/>
          </a:xfrm>
          <a:prstGeom prst="rect">
            <a:avLst/>
          </a:prstGeom>
          <a:noFill/>
        </p:spPr>
        <p:txBody>
          <a:bodyPr wrap="square" rtlCol="0">
            <a:spAutoFit/>
          </a:bodyPr>
          <a:lstStyle/>
          <a:p>
            <a:pPr algn="ctr"/>
            <a:r>
              <a:rPr lang="en-US" b="1" dirty="0"/>
              <a:t>Field Trips</a:t>
            </a:r>
          </a:p>
        </p:txBody>
      </p:sp>
      <p:sp>
        <p:nvSpPr>
          <p:cNvPr id="14" name="Rectangle 13">
            <a:extLst>
              <a:ext uri="{FF2B5EF4-FFF2-40B4-BE49-F238E27FC236}">
                <a16:creationId xmlns:a16="http://schemas.microsoft.com/office/drawing/2014/main" id="{DDAF2EA8-6048-0C46-9E84-D5E25B86A364}"/>
              </a:ext>
            </a:extLst>
          </p:cNvPr>
          <p:cNvSpPr/>
          <p:nvPr/>
        </p:nvSpPr>
        <p:spPr>
          <a:xfrm>
            <a:off x="6159571"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3C1DEB-1EBA-364E-8DCF-C63F580A96D2}"/>
              </a:ext>
            </a:extLst>
          </p:cNvPr>
          <p:cNvSpPr txBox="1"/>
          <p:nvPr/>
        </p:nvSpPr>
        <p:spPr>
          <a:xfrm>
            <a:off x="6345308" y="1673814"/>
            <a:ext cx="2286000" cy="369332"/>
          </a:xfrm>
          <a:prstGeom prst="rect">
            <a:avLst/>
          </a:prstGeom>
          <a:noFill/>
        </p:spPr>
        <p:txBody>
          <a:bodyPr wrap="square" rtlCol="0">
            <a:spAutoFit/>
          </a:bodyPr>
          <a:lstStyle/>
          <a:p>
            <a:pPr algn="ctr"/>
            <a:r>
              <a:rPr lang="en-US" b="1" dirty="0"/>
              <a:t>Experts</a:t>
            </a:r>
          </a:p>
        </p:txBody>
      </p:sp>
    </p:spTree>
    <p:extLst>
      <p:ext uri="{BB962C8B-B14F-4D97-AF65-F5344CB8AC3E}">
        <p14:creationId xmlns:p14="http://schemas.microsoft.com/office/powerpoint/2010/main" val="279858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Project Solution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7990795" cy="830997"/>
          </a:xfrm>
          <a:prstGeom prst="rect">
            <a:avLst/>
          </a:prstGeom>
          <a:noFill/>
        </p:spPr>
        <p:txBody>
          <a:bodyPr wrap="square" rtlCol="0">
            <a:spAutoFit/>
          </a:bodyPr>
          <a:lstStyle/>
          <a:p>
            <a:r>
              <a:rPr lang="en-US" sz="1200" b="1" dirty="0"/>
              <a:t>Instructions: </a:t>
            </a:r>
          </a:p>
          <a:p>
            <a:pPr marL="342900" indent="-342900">
              <a:buAutoNum type="arabicPeriod"/>
            </a:pPr>
            <a:r>
              <a:rPr lang="en-US" sz="1200" dirty="0"/>
              <a:t>Once your team has picked a problem, think about how to solve it</a:t>
            </a:r>
          </a:p>
          <a:p>
            <a:pPr marL="342900" indent="-342900">
              <a:buAutoNum type="arabicPeriod"/>
            </a:pPr>
            <a:r>
              <a:rPr lang="en-US" sz="1200" dirty="0"/>
              <a:t>What solutions exist already? How will your solution be different?</a:t>
            </a:r>
          </a:p>
          <a:p>
            <a:pPr marL="342900" indent="-342900">
              <a:buAutoNum type="arabicPeriod"/>
            </a:pPr>
            <a:r>
              <a:rPr lang="en-US" sz="1200" dirty="0"/>
              <a:t>Can you make a prototype? Can you test the idea?</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2" name="Rectangle 1">
            <a:extLst>
              <a:ext uri="{FF2B5EF4-FFF2-40B4-BE49-F238E27FC236}">
                <a16:creationId xmlns:a16="http://schemas.microsoft.com/office/drawing/2014/main" id="{019D8B34-C732-0841-B220-13E28B140877}"/>
              </a:ext>
            </a:extLst>
          </p:cNvPr>
          <p:cNvSpPr/>
          <p:nvPr/>
        </p:nvSpPr>
        <p:spPr>
          <a:xfrm>
            <a:off x="328613" y="1678576"/>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9CB70-94E6-4A4E-AFA9-3C1F1B042C04}"/>
              </a:ext>
            </a:extLst>
          </p:cNvPr>
          <p:cNvSpPr txBox="1"/>
          <p:nvPr/>
        </p:nvSpPr>
        <p:spPr>
          <a:xfrm>
            <a:off x="514350" y="1678576"/>
            <a:ext cx="2286000" cy="646331"/>
          </a:xfrm>
          <a:prstGeom prst="rect">
            <a:avLst/>
          </a:prstGeom>
          <a:noFill/>
        </p:spPr>
        <p:txBody>
          <a:bodyPr wrap="square" rtlCol="0">
            <a:spAutoFit/>
          </a:bodyPr>
          <a:lstStyle/>
          <a:p>
            <a:pPr algn="ctr"/>
            <a:r>
              <a:rPr lang="en-US" b="1" dirty="0"/>
              <a:t>What solutions exist for this problem?</a:t>
            </a:r>
          </a:p>
        </p:txBody>
      </p:sp>
      <p:sp>
        <p:nvSpPr>
          <p:cNvPr id="12" name="Rectangle 11">
            <a:extLst>
              <a:ext uri="{FF2B5EF4-FFF2-40B4-BE49-F238E27FC236}">
                <a16:creationId xmlns:a16="http://schemas.microsoft.com/office/drawing/2014/main" id="{1090F0AA-3DED-2748-BA6D-B11992B188C3}"/>
              </a:ext>
            </a:extLst>
          </p:cNvPr>
          <p:cNvSpPr/>
          <p:nvPr/>
        </p:nvSpPr>
        <p:spPr>
          <a:xfrm>
            <a:off x="3214687"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7C0802C-C7BE-8748-907C-80DEA4F21388}"/>
              </a:ext>
            </a:extLst>
          </p:cNvPr>
          <p:cNvSpPr txBox="1"/>
          <p:nvPr/>
        </p:nvSpPr>
        <p:spPr>
          <a:xfrm>
            <a:off x="3400424" y="1673814"/>
            <a:ext cx="2286000" cy="1200329"/>
          </a:xfrm>
          <a:prstGeom prst="rect">
            <a:avLst/>
          </a:prstGeom>
          <a:noFill/>
        </p:spPr>
        <p:txBody>
          <a:bodyPr wrap="square" rtlCol="0">
            <a:spAutoFit/>
          </a:bodyPr>
          <a:lstStyle/>
          <a:p>
            <a:pPr algn="ctr"/>
            <a:r>
              <a:rPr lang="en-US" b="1" dirty="0"/>
              <a:t>Can we solve the problem in a new or better way (easier/cheaper)?</a:t>
            </a:r>
          </a:p>
        </p:txBody>
      </p:sp>
      <p:sp>
        <p:nvSpPr>
          <p:cNvPr id="14" name="Rectangle 13">
            <a:extLst>
              <a:ext uri="{FF2B5EF4-FFF2-40B4-BE49-F238E27FC236}">
                <a16:creationId xmlns:a16="http://schemas.microsoft.com/office/drawing/2014/main" id="{DDAF2EA8-6048-0C46-9E84-D5E25B86A364}"/>
              </a:ext>
            </a:extLst>
          </p:cNvPr>
          <p:cNvSpPr/>
          <p:nvPr/>
        </p:nvSpPr>
        <p:spPr>
          <a:xfrm>
            <a:off x="6159571"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3C1DEB-1EBA-364E-8DCF-C63F580A96D2}"/>
              </a:ext>
            </a:extLst>
          </p:cNvPr>
          <p:cNvSpPr txBox="1"/>
          <p:nvPr/>
        </p:nvSpPr>
        <p:spPr>
          <a:xfrm>
            <a:off x="6345308" y="1673814"/>
            <a:ext cx="2286000" cy="646331"/>
          </a:xfrm>
          <a:prstGeom prst="rect">
            <a:avLst/>
          </a:prstGeom>
          <a:noFill/>
        </p:spPr>
        <p:txBody>
          <a:bodyPr wrap="square" rtlCol="0">
            <a:spAutoFit/>
          </a:bodyPr>
          <a:lstStyle/>
          <a:p>
            <a:pPr algn="ctr"/>
            <a:r>
              <a:rPr lang="en-US" b="1" dirty="0"/>
              <a:t>How can we test the idea?</a:t>
            </a:r>
          </a:p>
        </p:txBody>
      </p:sp>
    </p:spTree>
    <p:extLst>
      <p:ext uri="{BB962C8B-B14F-4D97-AF65-F5344CB8AC3E}">
        <p14:creationId xmlns:p14="http://schemas.microsoft.com/office/powerpoint/2010/main" val="1687814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Innovation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8823550" cy="830997"/>
          </a:xfrm>
          <a:prstGeom prst="rect">
            <a:avLst/>
          </a:prstGeom>
          <a:noFill/>
        </p:spPr>
        <p:txBody>
          <a:bodyPr wrap="square" rtlCol="0">
            <a:spAutoFit/>
          </a:bodyPr>
          <a:lstStyle/>
          <a:p>
            <a:r>
              <a:rPr lang="en-US" sz="1200" b="1" dirty="0"/>
              <a:t>Instructions: </a:t>
            </a:r>
          </a:p>
          <a:p>
            <a:pPr marL="342900" indent="-342900">
              <a:buAutoNum type="arabicPeriod"/>
            </a:pPr>
            <a:r>
              <a:rPr lang="en-US" sz="1200" dirty="0"/>
              <a:t>Find as many similar products/solutions as you can find and compare them to your team’s solution</a:t>
            </a:r>
          </a:p>
          <a:p>
            <a:pPr marL="342900" indent="-342900">
              <a:buAutoNum type="arabicPeriod"/>
            </a:pPr>
            <a:r>
              <a:rPr lang="en-US" sz="1200" dirty="0"/>
              <a:t>The goal is to gather enough information to be able to explain how the team’s solution is innovative (different or an improvement on something that exists). You can share all this information with your judges.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4" name="Table 3">
            <a:extLst>
              <a:ext uri="{FF2B5EF4-FFF2-40B4-BE49-F238E27FC236}">
                <a16:creationId xmlns:a16="http://schemas.microsoft.com/office/drawing/2014/main" id="{C4A540D0-F105-A042-B6C4-AAFFBD2DAEB3}"/>
              </a:ext>
            </a:extLst>
          </p:cNvPr>
          <p:cNvGraphicFramePr>
            <a:graphicFrameLocks noGrp="1"/>
          </p:cNvGraphicFramePr>
          <p:nvPr>
            <p:extLst>
              <p:ext uri="{D42A27DB-BD31-4B8C-83A1-F6EECF244321}">
                <p14:modId xmlns:p14="http://schemas.microsoft.com/office/powerpoint/2010/main" val="3275608056"/>
              </p:ext>
            </p:extLst>
          </p:nvPr>
        </p:nvGraphicFramePr>
        <p:xfrm>
          <a:off x="195943" y="1431824"/>
          <a:ext cx="8823552" cy="4997060"/>
        </p:xfrm>
        <a:graphic>
          <a:graphicData uri="http://schemas.openxmlformats.org/drawingml/2006/table">
            <a:tbl>
              <a:tblPr firstRow="1" bandRow="1">
                <a:tableStyleId>{073A0DAA-6AF3-43AB-8588-CEC1D06C72B9}</a:tableStyleId>
              </a:tblPr>
              <a:tblGrid>
                <a:gridCol w="1470592">
                  <a:extLst>
                    <a:ext uri="{9D8B030D-6E8A-4147-A177-3AD203B41FA5}">
                      <a16:colId xmlns:a16="http://schemas.microsoft.com/office/drawing/2014/main" val="1413919526"/>
                    </a:ext>
                  </a:extLst>
                </a:gridCol>
                <a:gridCol w="1470592">
                  <a:extLst>
                    <a:ext uri="{9D8B030D-6E8A-4147-A177-3AD203B41FA5}">
                      <a16:colId xmlns:a16="http://schemas.microsoft.com/office/drawing/2014/main" val="2935884367"/>
                    </a:ext>
                  </a:extLst>
                </a:gridCol>
                <a:gridCol w="1470592">
                  <a:extLst>
                    <a:ext uri="{9D8B030D-6E8A-4147-A177-3AD203B41FA5}">
                      <a16:colId xmlns:a16="http://schemas.microsoft.com/office/drawing/2014/main" val="1791478267"/>
                    </a:ext>
                  </a:extLst>
                </a:gridCol>
                <a:gridCol w="1470592">
                  <a:extLst>
                    <a:ext uri="{9D8B030D-6E8A-4147-A177-3AD203B41FA5}">
                      <a16:colId xmlns:a16="http://schemas.microsoft.com/office/drawing/2014/main" val="442263321"/>
                    </a:ext>
                  </a:extLst>
                </a:gridCol>
                <a:gridCol w="1470592">
                  <a:extLst>
                    <a:ext uri="{9D8B030D-6E8A-4147-A177-3AD203B41FA5}">
                      <a16:colId xmlns:a16="http://schemas.microsoft.com/office/drawing/2014/main" val="1446259487"/>
                    </a:ext>
                  </a:extLst>
                </a:gridCol>
                <a:gridCol w="1470592">
                  <a:extLst>
                    <a:ext uri="{9D8B030D-6E8A-4147-A177-3AD203B41FA5}">
                      <a16:colId xmlns:a16="http://schemas.microsoft.com/office/drawing/2014/main" val="3036836254"/>
                    </a:ext>
                  </a:extLst>
                </a:gridCol>
              </a:tblGrid>
              <a:tr h="503302">
                <a:tc>
                  <a:txBody>
                    <a:bodyPr/>
                    <a:lstStyle/>
                    <a:p>
                      <a:pPr algn="ctr"/>
                      <a:r>
                        <a:rPr lang="en-US" sz="1400" dirty="0"/>
                        <a:t>Product/Link</a:t>
                      </a:r>
                    </a:p>
                  </a:txBody>
                  <a:tcPr/>
                </a:tc>
                <a:tc>
                  <a:txBody>
                    <a:bodyPr/>
                    <a:lstStyle/>
                    <a:p>
                      <a:pPr algn="ctr"/>
                      <a:r>
                        <a:rPr lang="en-US" sz="1400" dirty="0"/>
                        <a:t>Costs</a:t>
                      </a:r>
                    </a:p>
                  </a:txBody>
                  <a:tcPr/>
                </a:tc>
                <a:tc>
                  <a:txBody>
                    <a:bodyPr/>
                    <a:lstStyle/>
                    <a:p>
                      <a:pPr algn="ctr"/>
                      <a:r>
                        <a:rPr lang="en-US" sz="1400" dirty="0"/>
                        <a:t>Implementation Process</a:t>
                      </a:r>
                    </a:p>
                  </a:txBody>
                  <a:tcPr/>
                </a:tc>
                <a:tc>
                  <a:txBody>
                    <a:bodyPr/>
                    <a:lstStyle/>
                    <a:p>
                      <a:pPr algn="ctr"/>
                      <a:r>
                        <a:rPr lang="en-US" sz="1400" dirty="0"/>
                        <a:t>Pros</a:t>
                      </a:r>
                    </a:p>
                  </a:txBody>
                  <a:tcPr/>
                </a:tc>
                <a:tc>
                  <a:txBody>
                    <a:bodyPr/>
                    <a:lstStyle/>
                    <a:p>
                      <a:pPr algn="ctr"/>
                      <a:r>
                        <a:rPr lang="en-US" sz="1400" dirty="0"/>
                        <a:t>Cons</a:t>
                      </a:r>
                    </a:p>
                  </a:txBody>
                  <a:tcPr/>
                </a:tc>
                <a:tc>
                  <a:txBody>
                    <a:bodyPr/>
                    <a:lstStyle/>
                    <a:p>
                      <a:pPr algn="ctr"/>
                      <a:r>
                        <a:rPr lang="en-US" sz="1400" dirty="0"/>
                        <a:t>Other</a:t>
                      </a:r>
                    </a:p>
                  </a:txBody>
                  <a:tcPr/>
                </a:tc>
                <a:extLst>
                  <a:ext uri="{0D108BD9-81ED-4DB2-BD59-A6C34878D82A}">
                    <a16:rowId xmlns:a16="http://schemas.microsoft.com/office/drawing/2014/main" val="267424962"/>
                  </a:ext>
                </a:extLst>
              </a:tr>
              <a:tr h="89578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85220167"/>
                  </a:ext>
                </a:extLst>
              </a:tr>
              <a:tr h="89578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80397673"/>
                  </a:ext>
                </a:extLst>
              </a:tr>
              <a:tr h="89578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8219345"/>
                  </a:ext>
                </a:extLst>
              </a:tr>
              <a:tr h="89578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82357118"/>
                  </a:ext>
                </a:extLst>
              </a:tr>
              <a:tr h="895780">
                <a:tc>
                  <a:txBody>
                    <a:bodyPr/>
                    <a:lstStyle/>
                    <a:p>
                      <a:r>
                        <a:rPr lang="en-US" sz="1400" b="1" dirty="0"/>
                        <a:t>Our Solution</a:t>
                      </a:r>
                    </a:p>
                  </a:txBody>
                  <a:tcPr>
                    <a:solidFill>
                      <a:schemeClr val="accent4">
                        <a:lumMod val="40000"/>
                        <a:lumOff val="60000"/>
                      </a:schemeClr>
                    </a:solidFill>
                  </a:tcPr>
                </a:tc>
                <a:tc>
                  <a:txBody>
                    <a:bodyPr/>
                    <a:lstStyle/>
                    <a:p>
                      <a:endParaRPr lang="en-US" dirty="0"/>
                    </a:p>
                  </a:txBody>
                  <a:tcPr>
                    <a:solidFill>
                      <a:schemeClr val="accent4">
                        <a:lumMod val="40000"/>
                        <a:lumOff val="60000"/>
                      </a:schemeClr>
                    </a:solidFill>
                  </a:tcPr>
                </a:tc>
                <a:tc>
                  <a:txBody>
                    <a:bodyPr/>
                    <a:lstStyle/>
                    <a:p>
                      <a:endParaRPr lang="en-US" dirty="0"/>
                    </a:p>
                  </a:txBody>
                  <a:tcPr>
                    <a:solidFill>
                      <a:schemeClr val="accent4">
                        <a:lumMod val="40000"/>
                        <a:lumOff val="60000"/>
                      </a:schemeClr>
                    </a:solidFill>
                  </a:tcPr>
                </a:tc>
                <a:tc>
                  <a:txBody>
                    <a:bodyPr/>
                    <a:lstStyle/>
                    <a:p>
                      <a:endParaRPr lang="en-US"/>
                    </a:p>
                  </a:txBody>
                  <a:tcPr>
                    <a:solidFill>
                      <a:schemeClr val="accent4">
                        <a:lumMod val="40000"/>
                        <a:lumOff val="60000"/>
                      </a:schemeClr>
                    </a:solidFill>
                  </a:tcPr>
                </a:tc>
                <a:tc>
                  <a:txBody>
                    <a:bodyPr/>
                    <a:lstStyle/>
                    <a:p>
                      <a:endParaRPr lang="en-US" dirty="0"/>
                    </a:p>
                  </a:txBody>
                  <a:tcPr>
                    <a:solidFill>
                      <a:schemeClr val="accent4">
                        <a:lumMod val="40000"/>
                        <a:lumOff val="60000"/>
                      </a:schemeClr>
                    </a:solidFill>
                  </a:tcPr>
                </a:tc>
                <a:tc>
                  <a:txBody>
                    <a:bodyPr/>
                    <a:lstStyle/>
                    <a:p>
                      <a:endParaRPr lang="en-US" dirty="0"/>
                    </a:p>
                  </a:txBody>
                  <a:tcPr>
                    <a:solidFill>
                      <a:schemeClr val="accent4">
                        <a:lumMod val="40000"/>
                        <a:lumOff val="60000"/>
                      </a:schemeClr>
                    </a:solidFill>
                  </a:tcPr>
                </a:tc>
                <a:extLst>
                  <a:ext uri="{0D108BD9-81ED-4DB2-BD59-A6C34878D82A}">
                    <a16:rowId xmlns:a16="http://schemas.microsoft.com/office/drawing/2014/main" val="321154229"/>
                  </a:ext>
                </a:extLst>
              </a:tr>
            </a:tbl>
          </a:graphicData>
        </a:graphic>
      </p:graphicFrame>
    </p:spTree>
    <p:extLst>
      <p:ext uri="{BB962C8B-B14F-4D97-AF65-F5344CB8AC3E}">
        <p14:creationId xmlns:p14="http://schemas.microsoft.com/office/powerpoint/2010/main" val="3224078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E9934D-6786-E145-A891-FD73C28EB430}"/>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Learn the Core Values</a:t>
            </a:r>
          </a:p>
        </p:txBody>
      </p:sp>
      <p:sp>
        <p:nvSpPr>
          <p:cNvPr id="5" name="TextBox 4">
            <a:extLst>
              <a:ext uri="{FF2B5EF4-FFF2-40B4-BE49-F238E27FC236}">
                <a16:creationId xmlns:a16="http://schemas.microsoft.com/office/drawing/2014/main" id="{486AB166-E724-FE4C-BB7C-ED28860A48B8}"/>
              </a:ext>
            </a:extLst>
          </p:cNvPr>
          <p:cNvSpPr txBox="1"/>
          <p:nvPr/>
        </p:nvSpPr>
        <p:spPr>
          <a:xfrm>
            <a:off x="195943" y="600827"/>
            <a:ext cx="8504710" cy="276999"/>
          </a:xfrm>
          <a:prstGeom prst="rect">
            <a:avLst/>
          </a:prstGeom>
          <a:noFill/>
        </p:spPr>
        <p:txBody>
          <a:bodyPr wrap="square" rtlCol="0">
            <a:spAutoFit/>
          </a:bodyPr>
          <a:lstStyle/>
          <a:p>
            <a:r>
              <a:rPr lang="en-US" sz="1200" b="1" dirty="0"/>
              <a:t>Instructions: </a:t>
            </a:r>
            <a:r>
              <a:rPr lang="en-US" sz="1200" dirty="0"/>
              <a:t>Have each student fill in the form</a:t>
            </a:r>
          </a:p>
        </p:txBody>
      </p:sp>
      <p:graphicFrame>
        <p:nvGraphicFramePr>
          <p:cNvPr id="6" name="Table 5">
            <a:extLst>
              <a:ext uri="{FF2B5EF4-FFF2-40B4-BE49-F238E27FC236}">
                <a16:creationId xmlns:a16="http://schemas.microsoft.com/office/drawing/2014/main" id="{D446C6A2-DE7A-2B43-B35E-3653BA07339B}"/>
              </a:ext>
            </a:extLst>
          </p:cNvPr>
          <p:cNvGraphicFramePr>
            <a:graphicFrameLocks noGrp="1"/>
          </p:cNvGraphicFramePr>
          <p:nvPr>
            <p:extLst>
              <p:ext uri="{D42A27DB-BD31-4B8C-83A1-F6EECF244321}">
                <p14:modId xmlns:p14="http://schemas.microsoft.com/office/powerpoint/2010/main" val="2350455604"/>
              </p:ext>
            </p:extLst>
          </p:nvPr>
        </p:nvGraphicFramePr>
        <p:xfrm>
          <a:off x="195943" y="970159"/>
          <a:ext cx="8860970" cy="5458350"/>
        </p:xfrm>
        <a:graphic>
          <a:graphicData uri="http://schemas.openxmlformats.org/drawingml/2006/table">
            <a:tbl>
              <a:tblPr firstRow="1" bandRow="1">
                <a:tableStyleId>{5C22544A-7EE6-4342-B048-85BDC9FD1C3A}</a:tableStyleId>
              </a:tblPr>
              <a:tblGrid>
                <a:gridCol w="1182631">
                  <a:extLst>
                    <a:ext uri="{9D8B030D-6E8A-4147-A177-3AD203B41FA5}">
                      <a16:colId xmlns:a16="http://schemas.microsoft.com/office/drawing/2014/main" val="79198075"/>
                    </a:ext>
                  </a:extLst>
                </a:gridCol>
                <a:gridCol w="1835681">
                  <a:extLst>
                    <a:ext uri="{9D8B030D-6E8A-4147-A177-3AD203B41FA5}">
                      <a16:colId xmlns:a16="http://schemas.microsoft.com/office/drawing/2014/main" val="3281082808"/>
                    </a:ext>
                  </a:extLst>
                </a:gridCol>
                <a:gridCol w="5842658">
                  <a:extLst>
                    <a:ext uri="{9D8B030D-6E8A-4147-A177-3AD203B41FA5}">
                      <a16:colId xmlns:a16="http://schemas.microsoft.com/office/drawing/2014/main" val="458484462"/>
                    </a:ext>
                  </a:extLst>
                </a:gridCol>
              </a:tblGrid>
              <a:tr h="380514">
                <a:tc>
                  <a:txBody>
                    <a:bodyPr/>
                    <a:lstStyle/>
                    <a:p>
                      <a:pPr algn="ctr"/>
                      <a:r>
                        <a:rPr lang="en-US" sz="1400" dirty="0">
                          <a:solidFill>
                            <a:schemeClr val="tx1"/>
                          </a:solidFill>
                        </a:rPr>
                        <a:t>Core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Definition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How will our team use this Core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62545608"/>
                  </a:ext>
                </a:extLst>
              </a:tr>
              <a:tr h="846306">
                <a:tc>
                  <a:txBody>
                    <a:bodyPr/>
                    <a:lstStyle/>
                    <a:p>
                      <a:pPr algn="ctr"/>
                      <a:r>
                        <a:rPr lang="en-US" sz="1400" b="1" i="0" u="none" strike="noStrike" kern="1200" dirty="0">
                          <a:solidFill>
                            <a:schemeClr val="tx1"/>
                          </a:solidFill>
                          <a:effectLst/>
                          <a:latin typeface="+mn-lt"/>
                          <a:ea typeface="+mn-ea"/>
                          <a:cs typeface="+mn-cs"/>
                        </a:rPr>
                        <a:t>Discovery</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explore new skills and ideas.</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4283761"/>
                  </a:ext>
                </a:extLst>
              </a:tr>
              <a:tr h="846306">
                <a:tc>
                  <a:txBody>
                    <a:bodyPr/>
                    <a:lstStyle/>
                    <a:p>
                      <a:pPr algn="ctr"/>
                      <a:r>
                        <a:rPr lang="en-US" sz="1400" b="1" i="0" u="none" strike="noStrike" kern="1200" dirty="0">
                          <a:solidFill>
                            <a:schemeClr val="tx1"/>
                          </a:solidFill>
                          <a:effectLst/>
                          <a:latin typeface="+mn-lt"/>
                          <a:ea typeface="+mn-ea"/>
                          <a:cs typeface="+mn-cs"/>
                        </a:rPr>
                        <a:t>Innovation</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use creativity and persistence to solve problems.</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059523"/>
                  </a:ext>
                </a:extLst>
              </a:tr>
              <a:tr h="846306">
                <a:tc>
                  <a:txBody>
                    <a:bodyPr/>
                    <a:lstStyle/>
                    <a:p>
                      <a:pPr algn="ctr"/>
                      <a:r>
                        <a:rPr lang="en-US" sz="1400" b="1" i="0" u="none" strike="noStrike" kern="1200" dirty="0">
                          <a:solidFill>
                            <a:schemeClr val="tx1"/>
                          </a:solidFill>
                          <a:effectLst/>
                          <a:latin typeface="+mn-lt"/>
                          <a:ea typeface="+mn-ea"/>
                          <a:cs typeface="+mn-cs"/>
                        </a:rPr>
                        <a:t>Impact</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apply what we learn to improve our world.</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3675793"/>
                  </a:ext>
                </a:extLst>
              </a:tr>
              <a:tr h="846306">
                <a:tc>
                  <a:txBody>
                    <a:bodyPr/>
                    <a:lstStyle/>
                    <a:p>
                      <a:pPr algn="ctr"/>
                      <a:r>
                        <a:rPr lang="en-US" sz="1400" b="1" i="0" u="none" strike="noStrike" kern="1200" dirty="0">
                          <a:solidFill>
                            <a:schemeClr val="tx1"/>
                          </a:solidFill>
                          <a:effectLst/>
                          <a:latin typeface="+mn-lt"/>
                          <a:ea typeface="+mn-ea"/>
                          <a:cs typeface="+mn-cs"/>
                        </a:rPr>
                        <a:t>Inclusion</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respect each other and embrace our differences.</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0975152"/>
                  </a:ext>
                </a:extLst>
              </a:tr>
              <a:tr h="846306">
                <a:tc>
                  <a:txBody>
                    <a:bodyPr/>
                    <a:lstStyle/>
                    <a:p>
                      <a:pPr algn="ctr"/>
                      <a:r>
                        <a:rPr lang="en-US" sz="1400" b="1" i="0" u="none" strike="noStrike" kern="1200" dirty="0">
                          <a:solidFill>
                            <a:schemeClr val="tx1"/>
                          </a:solidFill>
                          <a:effectLst/>
                          <a:latin typeface="+mn-lt"/>
                          <a:ea typeface="+mn-ea"/>
                          <a:cs typeface="+mn-cs"/>
                        </a:rPr>
                        <a:t>Teamwork</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are stronger when we work together.</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4838011"/>
                  </a:ext>
                </a:extLst>
              </a:tr>
              <a:tr h="846306">
                <a:tc>
                  <a:txBody>
                    <a:bodyPr/>
                    <a:lstStyle/>
                    <a:p>
                      <a:pPr algn="ctr"/>
                      <a:r>
                        <a:rPr lang="en-US" sz="1400" b="1" i="0" u="none" strike="noStrike" kern="1200" dirty="0">
                          <a:solidFill>
                            <a:schemeClr val="tx1"/>
                          </a:solidFill>
                          <a:effectLst/>
                          <a:latin typeface="+mn-lt"/>
                          <a:ea typeface="+mn-ea"/>
                          <a:cs typeface="+mn-cs"/>
                        </a:rPr>
                        <a:t>Fun</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enjoy and celebrate what we do!</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5193024"/>
                  </a:ext>
                </a:extLst>
              </a:tr>
            </a:tbl>
          </a:graphicData>
        </a:graphic>
      </p:graphicFrame>
      <p:sp>
        <p:nvSpPr>
          <p:cNvPr id="7" name="TextBox 6">
            <a:extLst>
              <a:ext uri="{FF2B5EF4-FFF2-40B4-BE49-F238E27FC236}">
                <a16:creationId xmlns:a16="http://schemas.microsoft.com/office/drawing/2014/main" id="{29F09324-1D42-1047-A1D0-A9342FBB532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8" name="TextBox 7">
            <a:extLst>
              <a:ext uri="{FF2B5EF4-FFF2-40B4-BE49-F238E27FC236}">
                <a16:creationId xmlns:a16="http://schemas.microsoft.com/office/drawing/2014/main" id="{E519AEBB-3D7B-CA4A-870A-3E8DE256409F}"/>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Tree>
    <p:extLst>
      <p:ext uri="{BB962C8B-B14F-4D97-AF65-F5344CB8AC3E}">
        <p14:creationId xmlns:p14="http://schemas.microsoft.com/office/powerpoint/2010/main" val="3708509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C9513E-9F12-3E40-ADA3-9A961EF35F32}"/>
              </a:ext>
            </a:extLst>
          </p:cNvPr>
          <p:cNvSpPr txBox="1"/>
          <p:nvPr/>
        </p:nvSpPr>
        <p:spPr>
          <a:xfrm>
            <a:off x="195942" y="174171"/>
            <a:ext cx="6463045"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Learn the Missions</a:t>
            </a:r>
          </a:p>
        </p:txBody>
      </p:sp>
      <p:sp>
        <p:nvSpPr>
          <p:cNvPr id="5" name="TextBox 4">
            <a:extLst>
              <a:ext uri="{FF2B5EF4-FFF2-40B4-BE49-F238E27FC236}">
                <a16:creationId xmlns:a16="http://schemas.microsoft.com/office/drawing/2014/main" id="{904C230F-B4F7-1648-AE71-77DACFA83745}"/>
              </a:ext>
            </a:extLst>
          </p:cNvPr>
          <p:cNvSpPr txBox="1"/>
          <p:nvPr/>
        </p:nvSpPr>
        <p:spPr>
          <a:xfrm>
            <a:off x="195942" y="852113"/>
            <a:ext cx="6463045" cy="646331"/>
          </a:xfrm>
          <a:prstGeom prst="rect">
            <a:avLst/>
          </a:prstGeom>
          <a:noFill/>
        </p:spPr>
        <p:txBody>
          <a:bodyPr wrap="square" rtlCol="0">
            <a:spAutoFit/>
          </a:bodyPr>
          <a:lstStyle/>
          <a:p>
            <a:pPr marL="342900" indent="-342900">
              <a:buAutoNum type="arabicPeriod"/>
            </a:pPr>
            <a:r>
              <a:rPr lang="en-US" sz="1200" dirty="0"/>
              <a:t>Cut out each each set</a:t>
            </a:r>
          </a:p>
          <a:p>
            <a:pPr marL="342900" indent="-342900">
              <a:buAutoNum type="arabicPeriod"/>
            </a:pPr>
            <a:r>
              <a:rPr lang="en-US" sz="1200" dirty="0"/>
              <a:t>Place them on your challenge table next to each mission so that students can learn the mission names, the rules and the point values for each mission</a:t>
            </a:r>
          </a:p>
        </p:txBody>
      </p:sp>
      <p:sp>
        <p:nvSpPr>
          <p:cNvPr id="7" name="TextBox 6">
            <a:extLst>
              <a:ext uri="{FF2B5EF4-FFF2-40B4-BE49-F238E27FC236}">
                <a16:creationId xmlns:a16="http://schemas.microsoft.com/office/drawing/2014/main" id="{BE009B00-DB34-7246-8F85-AC3E04C9811E}"/>
              </a:ext>
            </a:extLst>
          </p:cNvPr>
          <p:cNvSpPr txBox="1"/>
          <p:nvPr/>
        </p:nvSpPr>
        <p:spPr>
          <a:xfrm>
            <a:off x="195943" y="600827"/>
            <a:ext cx="2261507" cy="370897"/>
          </a:xfrm>
          <a:prstGeom prst="rect">
            <a:avLst/>
          </a:prstGeom>
          <a:noFill/>
        </p:spPr>
        <p:txBody>
          <a:bodyPr wrap="square" rtlCol="0">
            <a:spAutoFit/>
          </a:bodyPr>
          <a:lstStyle/>
          <a:p>
            <a:r>
              <a:rPr lang="en-US" b="1" dirty="0"/>
              <a:t>Instructions:</a:t>
            </a:r>
          </a:p>
        </p:txBody>
      </p:sp>
      <p:sp>
        <p:nvSpPr>
          <p:cNvPr id="21" name="TextBox 20">
            <a:extLst>
              <a:ext uri="{FF2B5EF4-FFF2-40B4-BE49-F238E27FC236}">
                <a16:creationId xmlns:a16="http://schemas.microsoft.com/office/drawing/2014/main" id="{9BA22AD9-3C8E-DF43-93F7-B98D02B5E104}"/>
              </a:ext>
            </a:extLst>
          </p:cNvPr>
          <p:cNvSpPr txBox="1"/>
          <p:nvPr/>
        </p:nvSpPr>
        <p:spPr>
          <a:xfrm>
            <a:off x="6398645" y="6470075"/>
            <a:ext cx="2662236" cy="318653"/>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22" name="Rectangle 21">
            <a:extLst>
              <a:ext uri="{FF2B5EF4-FFF2-40B4-BE49-F238E27FC236}">
                <a16:creationId xmlns:a16="http://schemas.microsoft.com/office/drawing/2014/main" id="{874E0C68-9D02-0244-85AA-1D32DD09979C}"/>
              </a:ext>
            </a:extLst>
          </p:cNvPr>
          <p:cNvSpPr/>
          <p:nvPr/>
        </p:nvSpPr>
        <p:spPr>
          <a:xfrm>
            <a:off x="279247" y="1541209"/>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D8ED64C-8EB0-DD46-81BE-C6FAFE6BE992}"/>
              </a:ext>
            </a:extLst>
          </p:cNvPr>
          <p:cNvSpPr txBox="1"/>
          <p:nvPr/>
        </p:nvSpPr>
        <p:spPr>
          <a:xfrm>
            <a:off x="347430" y="2145665"/>
            <a:ext cx="2466108" cy="369332"/>
          </a:xfrm>
          <a:prstGeom prst="rect">
            <a:avLst/>
          </a:prstGeom>
          <a:noFill/>
        </p:spPr>
        <p:txBody>
          <a:bodyPr wrap="square" rtlCol="0">
            <a:spAutoFit/>
          </a:bodyPr>
          <a:lstStyle/>
          <a:p>
            <a:pPr algn="ctr"/>
            <a:r>
              <a:rPr lang="en-US" b="1" dirty="0"/>
              <a:t>Elevated Places</a:t>
            </a:r>
          </a:p>
        </p:txBody>
      </p:sp>
      <p:sp>
        <p:nvSpPr>
          <p:cNvPr id="24" name="Rectangle 23">
            <a:extLst>
              <a:ext uri="{FF2B5EF4-FFF2-40B4-BE49-F238E27FC236}">
                <a16:creationId xmlns:a16="http://schemas.microsoft.com/office/drawing/2014/main" id="{D3940E4C-88B3-284D-AD6E-A6BFBDD76B34}"/>
              </a:ext>
            </a:extLst>
          </p:cNvPr>
          <p:cNvSpPr/>
          <p:nvPr/>
        </p:nvSpPr>
        <p:spPr>
          <a:xfrm>
            <a:off x="2745356" y="1541208"/>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If the Robot is Supported by the Bridge: </a:t>
            </a:r>
            <a:r>
              <a:rPr lang="en-US" sz="1600" b="1" dirty="0">
                <a:solidFill>
                  <a:schemeClr val="tx1"/>
                </a:solidFill>
              </a:rPr>
              <a:t>20</a:t>
            </a:r>
            <a:br>
              <a:rPr lang="en-US" sz="1600" b="1" dirty="0">
                <a:solidFill>
                  <a:schemeClr val="tx1"/>
                </a:solidFill>
              </a:rPr>
            </a:br>
            <a:r>
              <a:rPr lang="en-US" sz="1600" dirty="0">
                <a:solidFill>
                  <a:schemeClr val="tx1"/>
                </a:solidFill>
              </a:rPr>
              <a:t>➔ If one or more Flags are clearly raised any </a:t>
            </a:r>
          </a:p>
          <a:p>
            <a:r>
              <a:rPr lang="en-US" sz="1600" dirty="0">
                <a:solidFill>
                  <a:schemeClr val="tx1"/>
                </a:solidFill>
              </a:rPr>
              <a:t>distance, only by the Robot: </a:t>
            </a:r>
            <a:r>
              <a:rPr lang="en-US" sz="1600" b="1" dirty="0">
                <a:solidFill>
                  <a:schemeClr val="tx1"/>
                </a:solidFill>
              </a:rPr>
              <a:t>15 Each Flag </a:t>
            </a:r>
          </a:p>
          <a:p>
            <a:r>
              <a:rPr lang="en-US" sz="1200" i="1" dirty="0">
                <a:solidFill>
                  <a:schemeClr val="tx1"/>
                </a:solidFill>
              </a:rPr>
              <a:t>You can only get Flag points if you get Bridge points. </a:t>
            </a:r>
            <a:r>
              <a:rPr lang="en-US" sz="1200" b="1" dirty="0">
                <a:solidFill>
                  <a:schemeClr val="tx1"/>
                </a:solidFill>
              </a:rPr>
              <a:t>Rule 31 allowance: </a:t>
            </a:r>
            <a:r>
              <a:rPr lang="en-US" sz="1200" i="1" dirty="0">
                <a:solidFill>
                  <a:schemeClr val="tx1"/>
                </a:solidFill>
              </a:rPr>
              <a:t>It is okay and expected for Robots to collide while trying to earn Flag points. </a:t>
            </a:r>
            <a:endParaRPr lang="en-US" sz="1200" dirty="0">
              <a:solidFill>
                <a:schemeClr val="tx1"/>
              </a:solidFill>
            </a:endParaRPr>
          </a:p>
        </p:txBody>
      </p:sp>
      <p:sp>
        <p:nvSpPr>
          <p:cNvPr id="25" name="Rectangle 24">
            <a:extLst>
              <a:ext uri="{FF2B5EF4-FFF2-40B4-BE49-F238E27FC236}">
                <a16:creationId xmlns:a16="http://schemas.microsoft.com/office/drawing/2014/main" id="{9C345B33-1C9E-F545-8E8C-848E11E01A7C}"/>
              </a:ext>
            </a:extLst>
          </p:cNvPr>
          <p:cNvSpPr/>
          <p:nvPr/>
        </p:nvSpPr>
        <p:spPr>
          <a:xfrm>
            <a:off x="279247" y="3189900"/>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84E332C-2AB5-6043-85F0-7C692B76D04C}"/>
              </a:ext>
            </a:extLst>
          </p:cNvPr>
          <p:cNvSpPr txBox="1"/>
          <p:nvPr/>
        </p:nvSpPr>
        <p:spPr>
          <a:xfrm>
            <a:off x="279246" y="3746033"/>
            <a:ext cx="2466108" cy="369332"/>
          </a:xfrm>
          <a:prstGeom prst="rect">
            <a:avLst/>
          </a:prstGeom>
          <a:noFill/>
        </p:spPr>
        <p:txBody>
          <a:bodyPr wrap="square" rtlCol="0">
            <a:spAutoFit/>
          </a:bodyPr>
          <a:lstStyle/>
          <a:p>
            <a:pPr algn="ctr"/>
            <a:r>
              <a:rPr lang="en-US" b="1" dirty="0"/>
              <a:t>Crane</a:t>
            </a:r>
          </a:p>
        </p:txBody>
      </p:sp>
      <p:sp>
        <p:nvSpPr>
          <p:cNvPr id="27" name="Rectangle 26">
            <a:extLst>
              <a:ext uri="{FF2B5EF4-FFF2-40B4-BE49-F238E27FC236}">
                <a16:creationId xmlns:a16="http://schemas.microsoft.com/office/drawing/2014/main" id="{755DBFC3-EE7A-1A4E-801E-BF6F4F5DB169}"/>
              </a:ext>
            </a:extLst>
          </p:cNvPr>
          <p:cNvSpPr/>
          <p:nvPr/>
        </p:nvSpPr>
        <p:spPr>
          <a:xfrm>
            <a:off x="2745356" y="3189899"/>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If the Hooked Blue Unit is</a:t>
            </a:r>
            <a:br>
              <a:rPr lang="en-US" sz="1400" dirty="0">
                <a:solidFill>
                  <a:schemeClr val="tx1"/>
                </a:solidFill>
              </a:rPr>
            </a:br>
            <a:r>
              <a:rPr lang="en-US" sz="1400" dirty="0">
                <a:solidFill>
                  <a:schemeClr val="tx1"/>
                </a:solidFill>
              </a:rPr>
              <a:t>➔ clearly lowered any distance from the </a:t>
            </a:r>
          </a:p>
          <a:p>
            <a:r>
              <a:rPr lang="en-US" sz="1400" dirty="0">
                <a:solidFill>
                  <a:schemeClr val="tx1"/>
                </a:solidFill>
              </a:rPr>
              <a:t>Guide Hole: </a:t>
            </a:r>
            <a:r>
              <a:rPr lang="en-US" sz="1400" b="1" dirty="0">
                <a:solidFill>
                  <a:schemeClr val="tx1"/>
                </a:solidFill>
              </a:rPr>
              <a:t>20</a:t>
            </a:r>
            <a:br>
              <a:rPr lang="en-US" sz="1400" b="1" dirty="0">
                <a:solidFill>
                  <a:schemeClr val="tx1"/>
                </a:solidFill>
              </a:rPr>
            </a:br>
            <a:r>
              <a:rPr lang="en-US" sz="1400" dirty="0">
                <a:solidFill>
                  <a:schemeClr val="tx1"/>
                </a:solidFill>
              </a:rPr>
              <a:t>➔ Independent and Supported by another </a:t>
            </a:r>
          </a:p>
          <a:p>
            <a:r>
              <a:rPr lang="en-US" sz="1400" dirty="0">
                <a:solidFill>
                  <a:schemeClr val="tx1"/>
                </a:solidFill>
              </a:rPr>
              <a:t>Blue Unit: </a:t>
            </a:r>
            <a:r>
              <a:rPr lang="en-US" sz="1400" b="1" dirty="0">
                <a:solidFill>
                  <a:schemeClr val="tx1"/>
                </a:solidFill>
              </a:rPr>
              <a:t>15</a:t>
            </a:r>
            <a:br>
              <a:rPr lang="en-US" sz="1400" b="1" dirty="0">
                <a:solidFill>
                  <a:schemeClr val="tx1"/>
                </a:solidFill>
              </a:rPr>
            </a:br>
            <a:r>
              <a:rPr lang="en-US" sz="1400" b="1" dirty="0">
                <a:solidFill>
                  <a:schemeClr val="tx1"/>
                </a:solidFill>
              </a:rPr>
              <a:t>and </a:t>
            </a:r>
            <a:r>
              <a:rPr lang="en-US" sz="1400" dirty="0">
                <a:solidFill>
                  <a:schemeClr val="tx1"/>
                </a:solidFill>
              </a:rPr>
              <a:t>Level 1 is Completely in the Blue Circle: </a:t>
            </a:r>
            <a:r>
              <a:rPr lang="en-US" sz="1400" b="1" dirty="0">
                <a:solidFill>
                  <a:schemeClr val="tx1"/>
                </a:solidFill>
              </a:rPr>
              <a:t>15 </a:t>
            </a:r>
            <a:endParaRPr lang="en-US" sz="1400" dirty="0">
              <a:solidFill>
                <a:schemeClr val="tx1"/>
              </a:solidFill>
            </a:endParaRPr>
          </a:p>
        </p:txBody>
      </p:sp>
      <p:sp>
        <p:nvSpPr>
          <p:cNvPr id="28" name="Rectangle 27">
            <a:extLst>
              <a:ext uri="{FF2B5EF4-FFF2-40B4-BE49-F238E27FC236}">
                <a16:creationId xmlns:a16="http://schemas.microsoft.com/office/drawing/2014/main" id="{8695F6A7-3365-8940-8F1B-90FD3A3907D1}"/>
              </a:ext>
            </a:extLst>
          </p:cNvPr>
          <p:cNvSpPr/>
          <p:nvPr/>
        </p:nvSpPr>
        <p:spPr>
          <a:xfrm>
            <a:off x="279247" y="4838591"/>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09A6A9-70B0-974E-BA83-3432C05121DC}"/>
              </a:ext>
            </a:extLst>
          </p:cNvPr>
          <p:cNvSpPr txBox="1"/>
          <p:nvPr/>
        </p:nvSpPr>
        <p:spPr>
          <a:xfrm>
            <a:off x="279246" y="5463381"/>
            <a:ext cx="2466109" cy="369332"/>
          </a:xfrm>
          <a:prstGeom prst="rect">
            <a:avLst/>
          </a:prstGeom>
          <a:noFill/>
        </p:spPr>
        <p:txBody>
          <a:bodyPr wrap="square" rtlCol="0">
            <a:spAutoFit/>
          </a:bodyPr>
          <a:lstStyle/>
          <a:p>
            <a:pPr algn="ctr"/>
            <a:r>
              <a:rPr lang="en-US" b="1" dirty="0"/>
              <a:t>Inspection Drone</a:t>
            </a:r>
          </a:p>
        </p:txBody>
      </p:sp>
      <p:sp>
        <p:nvSpPr>
          <p:cNvPr id="30" name="Rectangle 29">
            <a:extLst>
              <a:ext uri="{FF2B5EF4-FFF2-40B4-BE49-F238E27FC236}">
                <a16:creationId xmlns:a16="http://schemas.microsoft.com/office/drawing/2014/main" id="{D345B71A-18A8-6148-8183-1D87B977D7AE}"/>
              </a:ext>
            </a:extLst>
          </p:cNvPr>
          <p:cNvSpPr/>
          <p:nvPr/>
        </p:nvSpPr>
        <p:spPr>
          <a:xfrm>
            <a:off x="2745356" y="4838590"/>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Inspection Drone is Supported by </a:t>
            </a:r>
          </a:p>
          <a:p>
            <a:r>
              <a:rPr lang="en-US" dirty="0">
                <a:solidFill>
                  <a:schemeClr val="tx1"/>
                </a:solidFill>
              </a:rPr>
              <a:t>axle (A) on the Bridge: </a:t>
            </a:r>
            <a:r>
              <a:rPr lang="en-US" b="1" dirty="0">
                <a:solidFill>
                  <a:schemeClr val="tx1"/>
                </a:solidFill>
              </a:rPr>
              <a:t>10 </a:t>
            </a:r>
            <a:endParaRPr lang="en-US" dirty="0">
              <a:solidFill>
                <a:schemeClr val="tx1"/>
              </a:solidFill>
            </a:endParaRPr>
          </a:p>
        </p:txBody>
      </p:sp>
      <p:sp>
        <p:nvSpPr>
          <p:cNvPr id="37" name="Rectangle 36">
            <a:extLst>
              <a:ext uri="{FF2B5EF4-FFF2-40B4-BE49-F238E27FC236}">
                <a16:creationId xmlns:a16="http://schemas.microsoft.com/office/drawing/2014/main" id="{B71506A8-B104-A942-BD01-119536C121E2}"/>
              </a:ext>
            </a:extLst>
          </p:cNvPr>
          <p:cNvSpPr/>
          <p:nvPr/>
        </p:nvSpPr>
        <p:spPr>
          <a:xfrm rot="16200000">
            <a:off x="6224255" y="1201787"/>
            <a:ext cx="3913721"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number of Precision Tokens left on the Field is 6: </a:t>
            </a:r>
            <a:r>
              <a:rPr lang="en-US" b="1" dirty="0">
                <a:solidFill>
                  <a:schemeClr val="tx1"/>
                </a:solidFill>
              </a:rPr>
              <a:t>60 </a:t>
            </a:r>
            <a:r>
              <a:rPr lang="en-US" dirty="0">
                <a:solidFill>
                  <a:schemeClr val="tx1"/>
                </a:solidFill>
              </a:rPr>
              <a:t>/ 5: </a:t>
            </a:r>
            <a:r>
              <a:rPr lang="en-US" b="1" dirty="0">
                <a:solidFill>
                  <a:schemeClr val="tx1"/>
                </a:solidFill>
              </a:rPr>
              <a:t>45 </a:t>
            </a:r>
            <a:r>
              <a:rPr lang="en-US" dirty="0">
                <a:solidFill>
                  <a:schemeClr val="tx1"/>
                </a:solidFill>
              </a:rPr>
              <a:t>/ 4: </a:t>
            </a:r>
            <a:r>
              <a:rPr lang="en-US" b="1" dirty="0">
                <a:solidFill>
                  <a:schemeClr val="tx1"/>
                </a:solidFill>
              </a:rPr>
              <a:t>30 </a:t>
            </a:r>
            <a:r>
              <a:rPr lang="en-US" dirty="0">
                <a:solidFill>
                  <a:schemeClr val="tx1"/>
                </a:solidFill>
              </a:rPr>
              <a:t>/ </a:t>
            </a:r>
          </a:p>
          <a:p>
            <a:r>
              <a:rPr lang="en-US" dirty="0">
                <a:solidFill>
                  <a:schemeClr val="tx1"/>
                </a:solidFill>
              </a:rPr>
              <a:t>3: </a:t>
            </a:r>
            <a:r>
              <a:rPr lang="en-US" b="1" dirty="0">
                <a:solidFill>
                  <a:schemeClr val="tx1"/>
                </a:solidFill>
              </a:rPr>
              <a:t>20 </a:t>
            </a:r>
            <a:r>
              <a:rPr lang="en-US" dirty="0">
                <a:solidFill>
                  <a:schemeClr val="tx1"/>
                </a:solidFill>
              </a:rPr>
              <a:t>/ 2: </a:t>
            </a:r>
            <a:r>
              <a:rPr lang="en-US" b="1" dirty="0">
                <a:solidFill>
                  <a:schemeClr val="tx1"/>
                </a:solidFill>
              </a:rPr>
              <a:t>10 </a:t>
            </a:r>
            <a:r>
              <a:rPr lang="en-US" dirty="0">
                <a:solidFill>
                  <a:schemeClr val="tx1"/>
                </a:solidFill>
              </a:rPr>
              <a:t>/ 1: </a:t>
            </a:r>
            <a:r>
              <a:rPr lang="en-US" b="1" dirty="0">
                <a:solidFill>
                  <a:schemeClr val="tx1"/>
                </a:solidFill>
              </a:rPr>
              <a:t>5 </a:t>
            </a:r>
            <a:endParaRPr lang="en-US" sz="1400" dirty="0">
              <a:solidFill>
                <a:schemeClr val="tx1"/>
              </a:solidFill>
            </a:endParaRPr>
          </a:p>
        </p:txBody>
      </p:sp>
      <p:sp>
        <p:nvSpPr>
          <p:cNvPr id="38" name="Rectangle 37">
            <a:extLst>
              <a:ext uri="{FF2B5EF4-FFF2-40B4-BE49-F238E27FC236}">
                <a16:creationId xmlns:a16="http://schemas.microsoft.com/office/drawing/2014/main" id="{8F9A7A38-0716-A64D-A91E-F4E2B5FC499C}"/>
              </a:ext>
            </a:extLst>
          </p:cNvPr>
          <p:cNvSpPr/>
          <p:nvPr/>
        </p:nvSpPr>
        <p:spPr>
          <a:xfrm rot="16200000">
            <a:off x="6948061" y="4391705"/>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431A16A-C879-2849-AFDD-D972A16AFF94}"/>
              </a:ext>
            </a:extLst>
          </p:cNvPr>
          <p:cNvSpPr txBox="1"/>
          <p:nvPr/>
        </p:nvSpPr>
        <p:spPr>
          <a:xfrm rot="16200000">
            <a:off x="6948060" y="5052354"/>
            <a:ext cx="2466110" cy="369332"/>
          </a:xfrm>
          <a:prstGeom prst="rect">
            <a:avLst/>
          </a:prstGeom>
          <a:noFill/>
        </p:spPr>
        <p:txBody>
          <a:bodyPr wrap="square" rtlCol="0">
            <a:spAutoFit/>
          </a:bodyPr>
          <a:lstStyle/>
          <a:p>
            <a:pPr algn="ctr"/>
            <a:r>
              <a:rPr lang="en-US" b="1" dirty="0"/>
              <a:t>Precision</a:t>
            </a:r>
          </a:p>
        </p:txBody>
      </p:sp>
    </p:spTree>
    <p:extLst>
      <p:ext uri="{BB962C8B-B14F-4D97-AF65-F5344CB8AC3E}">
        <p14:creationId xmlns:p14="http://schemas.microsoft.com/office/powerpoint/2010/main" val="4084769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C063A8D-812F-1747-A19C-08855B0E38C7}"/>
              </a:ext>
            </a:extLst>
          </p:cNvPr>
          <p:cNvGraphicFramePr>
            <a:graphicFrameLocks noGrp="1"/>
          </p:cNvGraphicFramePr>
          <p:nvPr>
            <p:extLst>
              <p:ext uri="{D42A27DB-BD31-4B8C-83A1-F6EECF244321}">
                <p14:modId xmlns:p14="http://schemas.microsoft.com/office/powerpoint/2010/main" val="1434036750"/>
              </p:ext>
            </p:extLst>
          </p:nvPr>
        </p:nvGraphicFramePr>
        <p:xfrm>
          <a:off x="195943" y="1268543"/>
          <a:ext cx="8860970" cy="4922619"/>
        </p:xfrm>
        <a:graphic>
          <a:graphicData uri="http://schemas.openxmlformats.org/drawingml/2006/table">
            <a:tbl>
              <a:tblPr firstRow="1" bandRow="1">
                <a:tableStyleId>{5C22544A-7EE6-4342-B048-85BDC9FD1C3A}</a:tableStyleId>
              </a:tblPr>
              <a:tblGrid>
                <a:gridCol w="1410194">
                  <a:extLst>
                    <a:ext uri="{9D8B030D-6E8A-4147-A177-3AD203B41FA5}">
                      <a16:colId xmlns:a16="http://schemas.microsoft.com/office/drawing/2014/main" val="2566563920"/>
                    </a:ext>
                  </a:extLst>
                </a:gridCol>
                <a:gridCol w="2237201">
                  <a:extLst>
                    <a:ext uri="{9D8B030D-6E8A-4147-A177-3AD203B41FA5}">
                      <a16:colId xmlns:a16="http://schemas.microsoft.com/office/drawing/2014/main" val="367736551"/>
                    </a:ext>
                  </a:extLst>
                </a:gridCol>
                <a:gridCol w="5213575">
                  <a:extLst>
                    <a:ext uri="{9D8B030D-6E8A-4147-A177-3AD203B41FA5}">
                      <a16:colId xmlns:a16="http://schemas.microsoft.com/office/drawing/2014/main" val="1962492668"/>
                    </a:ext>
                  </a:extLst>
                </a:gridCol>
              </a:tblGrid>
              <a:tr h="567405">
                <a:tc>
                  <a:txBody>
                    <a:bodyPr/>
                    <a:lstStyle/>
                    <a:p>
                      <a:pPr algn="ctr"/>
                      <a:r>
                        <a:rPr lang="en-US" sz="1400" dirty="0">
                          <a:solidFill>
                            <a:schemeClr val="tx1"/>
                          </a:solidFill>
                        </a:rPr>
                        <a:t>Core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Definition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How will our team use this Concept?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74281982"/>
                  </a:ext>
                </a:extLst>
              </a:tr>
              <a:tr h="1451738">
                <a:tc>
                  <a:txBody>
                    <a:bodyPr/>
                    <a:lstStyle/>
                    <a:p>
                      <a:pPr algn="ctr"/>
                      <a:r>
                        <a:rPr lang="en-US" sz="1400" b="1" dirty="0" err="1"/>
                        <a:t>Coopertition</a:t>
                      </a:r>
                      <a:endParaRPr 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i="1" dirty="0"/>
                        <a:t>Learning is more important than winning; Team learns from, teaches, and cooperates with each other and competing teams </a:t>
                      </a:r>
                      <a:endParaRPr lang="en-US" sz="1400" i="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endParaRPr lang="en-US" sz="1400" dirty="0">
                        <a:solidFill>
                          <a:schemeClr val="tx1"/>
                        </a:solidFill>
                      </a:endParaRP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5902804"/>
                  </a:ext>
                </a:extLst>
              </a:tr>
              <a:tr h="1451738">
                <a:tc>
                  <a:txBody>
                    <a:bodyPr/>
                    <a:lstStyle/>
                    <a:p>
                      <a:pPr algn="ctr"/>
                      <a:r>
                        <a:rPr lang="en-US" sz="1400" b="1" i="0" u="none" strike="noStrike" kern="1200" dirty="0">
                          <a:solidFill>
                            <a:schemeClr val="tx1"/>
                          </a:solidFill>
                          <a:effectLst/>
                          <a:latin typeface="+mn-lt"/>
                          <a:ea typeface="+mn-ea"/>
                          <a:cs typeface="+mn-cs"/>
                        </a:rPr>
                        <a:t>Gracious Professionalism</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400" i="1" kern="1200" dirty="0">
                          <a:solidFill>
                            <a:schemeClr val="dk1"/>
                          </a:solidFill>
                          <a:latin typeface="+mn-lt"/>
                          <a:ea typeface="+mn-ea"/>
                          <a:cs typeface="+mn-cs"/>
                        </a:rPr>
                        <a:t>Encourage high-quality work, value each other, and respect individuals and the community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endParaRPr lang="en-US" sz="1400" dirty="0">
                        <a:solidFill>
                          <a:schemeClr val="tx1"/>
                        </a:solidFill>
                      </a:endParaRP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3064333"/>
                  </a:ext>
                </a:extLst>
              </a:tr>
              <a:tr h="1451738">
                <a:tc>
                  <a:txBody>
                    <a:bodyPr/>
                    <a:lstStyle/>
                    <a:p>
                      <a:pPr algn="ctr"/>
                      <a:r>
                        <a:rPr lang="en-US" sz="1400" b="1" dirty="0">
                          <a:solidFill>
                            <a:schemeClr val="tx1"/>
                          </a:solidFill>
                        </a:rPr>
                        <a:t>Kids Do the 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i="1" dirty="0"/>
                        <a:t>Appropriate balance between team responsibility and coach guidance</a:t>
                      </a:r>
                      <a:endParaRPr lang="en-US" sz="1400" i="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endParaRPr lang="en-US" sz="1400" dirty="0">
                        <a:solidFill>
                          <a:schemeClr val="tx1"/>
                        </a:solidFill>
                      </a:endParaRP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1784112"/>
                  </a:ext>
                </a:extLst>
              </a:tr>
            </a:tbl>
          </a:graphicData>
        </a:graphic>
      </p:graphicFrame>
      <p:sp>
        <p:nvSpPr>
          <p:cNvPr id="10" name="TextBox 9">
            <a:extLst>
              <a:ext uri="{FF2B5EF4-FFF2-40B4-BE49-F238E27FC236}">
                <a16:creationId xmlns:a16="http://schemas.microsoft.com/office/drawing/2014/main" id="{BB253E0E-E196-7F4B-8A2A-512FE90933D3}"/>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Other Core Values-Related Concepts</a:t>
            </a:r>
          </a:p>
        </p:txBody>
      </p:sp>
      <p:sp>
        <p:nvSpPr>
          <p:cNvPr id="11" name="TextBox 10">
            <a:extLst>
              <a:ext uri="{FF2B5EF4-FFF2-40B4-BE49-F238E27FC236}">
                <a16:creationId xmlns:a16="http://schemas.microsoft.com/office/drawing/2014/main" id="{C568553C-6462-AB47-91D7-81263F6D0140}"/>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12" name="TextBox 11">
            <a:extLst>
              <a:ext uri="{FF2B5EF4-FFF2-40B4-BE49-F238E27FC236}">
                <a16:creationId xmlns:a16="http://schemas.microsoft.com/office/drawing/2014/main" id="{59F0B373-AFB0-4B45-9728-DE4D20E6B14C}"/>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13" name="TextBox 12">
            <a:extLst>
              <a:ext uri="{FF2B5EF4-FFF2-40B4-BE49-F238E27FC236}">
                <a16:creationId xmlns:a16="http://schemas.microsoft.com/office/drawing/2014/main" id="{9D622790-9B96-CF49-A787-B8442681EA95}"/>
              </a:ext>
            </a:extLst>
          </p:cNvPr>
          <p:cNvSpPr txBox="1"/>
          <p:nvPr/>
        </p:nvSpPr>
        <p:spPr>
          <a:xfrm>
            <a:off x="195943" y="600827"/>
            <a:ext cx="8504710" cy="276999"/>
          </a:xfrm>
          <a:prstGeom prst="rect">
            <a:avLst/>
          </a:prstGeom>
          <a:noFill/>
        </p:spPr>
        <p:txBody>
          <a:bodyPr wrap="square" rtlCol="0">
            <a:spAutoFit/>
          </a:bodyPr>
          <a:lstStyle/>
          <a:p>
            <a:r>
              <a:rPr lang="en-US" sz="1200" b="1" dirty="0"/>
              <a:t>Instructions: </a:t>
            </a:r>
            <a:r>
              <a:rPr lang="en-US" sz="1200" dirty="0"/>
              <a:t>Have each student fill in the form</a:t>
            </a:r>
          </a:p>
        </p:txBody>
      </p:sp>
    </p:spTree>
    <p:extLst>
      <p:ext uri="{BB962C8B-B14F-4D97-AF65-F5344CB8AC3E}">
        <p14:creationId xmlns:p14="http://schemas.microsoft.com/office/powerpoint/2010/main" val="1288548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C339D9-45D3-D540-9102-776205D19DD7}"/>
              </a:ext>
            </a:extLst>
          </p:cNvPr>
          <p:cNvSpPr/>
          <p:nvPr/>
        </p:nvSpPr>
        <p:spPr>
          <a:xfrm>
            <a:off x="138539" y="110836"/>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32825BD-73E4-5F45-8E24-42BCA43871CF}"/>
              </a:ext>
            </a:extLst>
          </p:cNvPr>
          <p:cNvSpPr txBox="1"/>
          <p:nvPr/>
        </p:nvSpPr>
        <p:spPr>
          <a:xfrm>
            <a:off x="138538" y="750514"/>
            <a:ext cx="2466109" cy="369332"/>
          </a:xfrm>
          <a:prstGeom prst="rect">
            <a:avLst/>
          </a:prstGeom>
          <a:noFill/>
        </p:spPr>
        <p:txBody>
          <a:bodyPr wrap="square" rtlCol="0">
            <a:spAutoFit/>
          </a:bodyPr>
          <a:lstStyle/>
          <a:p>
            <a:pPr algn="ctr"/>
            <a:r>
              <a:rPr lang="en-US" b="1" dirty="0"/>
              <a:t>Design for Wildlife</a:t>
            </a:r>
          </a:p>
        </p:txBody>
      </p:sp>
      <p:sp>
        <p:nvSpPr>
          <p:cNvPr id="31" name="Rectangle 30">
            <a:extLst>
              <a:ext uri="{FF2B5EF4-FFF2-40B4-BE49-F238E27FC236}">
                <a16:creationId xmlns:a16="http://schemas.microsoft.com/office/drawing/2014/main" id="{659CA61E-3C4E-3044-8BCE-5590B3EC7BE7}"/>
              </a:ext>
            </a:extLst>
          </p:cNvPr>
          <p:cNvSpPr/>
          <p:nvPr/>
        </p:nvSpPr>
        <p:spPr>
          <a:xfrm>
            <a:off x="2604647" y="110835"/>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Bat is Supported by branch (B) on the </a:t>
            </a:r>
          </a:p>
          <a:p>
            <a:r>
              <a:rPr lang="en-US" dirty="0">
                <a:solidFill>
                  <a:schemeClr val="tx1"/>
                </a:solidFill>
              </a:rPr>
              <a:t>Tree: </a:t>
            </a:r>
            <a:r>
              <a:rPr lang="en-US" b="1" dirty="0">
                <a:solidFill>
                  <a:schemeClr val="tx1"/>
                </a:solidFill>
              </a:rPr>
              <a:t>10 </a:t>
            </a:r>
            <a:endParaRPr lang="en-US" dirty="0">
              <a:solidFill>
                <a:schemeClr val="tx1"/>
              </a:solidFill>
            </a:endParaRPr>
          </a:p>
        </p:txBody>
      </p:sp>
      <p:sp>
        <p:nvSpPr>
          <p:cNvPr id="32" name="Rectangle 31">
            <a:extLst>
              <a:ext uri="{FF2B5EF4-FFF2-40B4-BE49-F238E27FC236}">
                <a16:creationId xmlns:a16="http://schemas.microsoft.com/office/drawing/2014/main" id="{51252225-2777-EC42-953E-97610345B644}"/>
              </a:ext>
            </a:extLst>
          </p:cNvPr>
          <p:cNvSpPr/>
          <p:nvPr/>
        </p:nvSpPr>
        <p:spPr>
          <a:xfrm>
            <a:off x="138539" y="1759527"/>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30D1A7B-F409-4F4B-A493-DAE9567BDFF0}"/>
              </a:ext>
            </a:extLst>
          </p:cNvPr>
          <p:cNvSpPr txBox="1"/>
          <p:nvPr/>
        </p:nvSpPr>
        <p:spPr>
          <a:xfrm>
            <a:off x="138538" y="2399205"/>
            <a:ext cx="2466108" cy="369332"/>
          </a:xfrm>
          <a:prstGeom prst="rect">
            <a:avLst/>
          </a:prstGeom>
          <a:noFill/>
        </p:spPr>
        <p:txBody>
          <a:bodyPr wrap="square" rtlCol="0">
            <a:spAutoFit/>
          </a:bodyPr>
          <a:lstStyle/>
          <a:p>
            <a:pPr algn="ctr"/>
            <a:r>
              <a:rPr lang="en-US" b="1" dirty="0"/>
              <a:t>Treehouse</a:t>
            </a:r>
          </a:p>
        </p:txBody>
      </p:sp>
      <p:sp>
        <p:nvSpPr>
          <p:cNvPr id="34" name="Rectangle 33">
            <a:extLst>
              <a:ext uri="{FF2B5EF4-FFF2-40B4-BE49-F238E27FC236}">
                <a16:creationId xmlns:a16="http://schemas.microsoft.com/office/drawing/2014/main" id="{435E0704-7047-8D43-BD6E-C3E2F5A0D00C}"/>
              </a:ext>
            </a:extLst>
          </p:cNvPr>
          <p:cNvSpPr/>
          <p:nvPr/>
        </p:nvSpPr>
        <p:spPr>
          <a:xfrm>
            <a:off x="2604647" y="1759526"/>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a Unit is Independent and Supported by the Tree’s</a:t>
            </a:r>
            <a:br>
              <a:rPr lang="en-US" dirty="0">
                <a:solidFill>
                  <a:schemeClr val="tx1"/>
                </a:solidFill>
              </a:rPr>
            </a:br>
            <a:r>
              <a:rPr lang="en-US" dirty="0">
                <a:solidFill>
                  <a:schemeClr val="tx1"/>
                </a:solidFill>
              </a:rPr>
              <a:t>➔ Large Branches: </a:t>
            </a:r>
            <a:r>
              <a:rPr lang="en-US" b="1" dirty="0">
                <a:solidFill>
                  <a:schemeClr val="tx1"/>
                </a:solidFill>
              </a:rPr>
              <a:t>10 Each Unit</a:t>
            </a:r>
            <a:br>
              <a:rPr lang="en-US" b="1" dirty="0">
                <a:solidFill>
                  <a:schemeClr val="tx1"/>
                </a:solidFill>
              </a:rPr>
            </a:br>
            <a:r>
              <a:rPr lang="en-US" dirty="0">
                <a:solidFill>
                  <a:schemeClr val="tx1"/>
                </a:solidFill>
              </a:rPr>
              <a:t>➔ Small Branches: </a:t>
            </a:r>
            <a:r>
              <a:rPr lang="en-US" b="1" dirty="0">
                <a:solidFill>
                  <a:schemeClr val="tx1"/>
                </a:solidFill>
              </a:rPr>
              <a:t>15 Each Unit </a:t>
            </a:r>
            <a:endParaRPr lang="en-US" dirty="0">
              <a:solidFill>
                <a:schemeClr val="tx1"/>
              </a:solidFill>
            </a:endParaRPr>
          </a:p>
        </p:txBody>
      </p:sp>
      <p:sp>
        <p:nvSpPr>
          <p:cNvPr id="35" name="Rectangle 34">
            <a:extLst>
              <a:ext uri="{FF2B5EF4-FFF2-40B4-BE49-F238E27FC236}">
                <a16:creationId xmlns:a16="http://schemas.microsoft.com/office/drawing/2014/main" id="{B9C09F83-3689-0C47-B397-2FE4DB497495}"/>
              </a:ext>
            </a:extLst>
          </p:cNvPr>
          <p:cNvSpPr/>
          <p:nvPr/>
        </p:nvSpPr>
        <p:spPr>
          <a:xfrm>
            <a:off x="138539" y="3408218"/>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F54C9C4-97C2-0047-B81C-AE5732A585B3}"/>
              </a:ext>
            </a:extLst>
          </p:cNvPr>
          <p:cNvSpPr txBox="1"/>
          <p:nvPr/>
        </p:nvSpPr>
        <p:spPr>
          <a:xfrm>
            <a:off x="138538" y="3904798"/>
            <a:ext cx="2466108" cy="369332"/>
          </a:xfrm>
          <a:prstGeom prst="rect">
            <a:avLst/>
          </a:prstGeom>
          <a:noFill/>
        </p:spPr>
        <p:txBody>
          <a:bodyPr wrap="square" rtlCol="0">
            <a:spAutoFit/>
          </a:bodyPr>
          <a:lstStyle/>
          <a:p>
            <a:pPr algn="ctr"/>
            <a:r>
              <a:rPr lang="en-US" b="1" dirty="0"/>
              <a:t>Traffic Jam</a:t>
            </a:r>
          </a:p>
        </p:txBody>
      </p:sp>
      <p:sp>
        <p:nvSpPr>
          <p:cNvPr id="37" name="Rectangle 36">
            <a:extLst>
              <a:ext uri="{FF2B5EF4-FFF2-40B4-BE49-F238E27FC236}">
                <a16:creationId xmlns:a16="http://schemas.microsoft.com/office/drawing/2014/main" id="{46DE38CD-AEA9-6C45-9188-C3249D365AFE}"/>
              </a:ext>
            </a:extLst>
          </p:cNvPr>
          <p:cNvSpPr/>
          <p:nvPr/>
        </p:nvSpPr>
        <p:spPr>
          <a:xfrm>
            <a:off x="2604647" y="3408217"/>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Traffic Jam is lifted, its moving part is Independent, and it is Supported only by its hinges as shown: </a:t>
            </a:r>
            <a:r>
              <a:rPr lang="en-US" b="1" dirty="0">
                <a:solidFill>
                  <a:schemeClr val="tx1"/>
                </a:solidFill>
              </a:rPr>
              <a:t>10 </a:t>
            </a:r>
            <a:endParaRPr lang="en-US" dirty="0">
              <a:solidFill>
                <a:schemeClr val="tx1"/>
              </a:solidFill>
            </a:endParaRPr>
          </a:p>
        </p:txBody>
      </p:sp>
      <p:sp>
        <p:nvSpPr>
          <p:cNvPr id="38" name="Rectangle 37">
            <a:extLst>
              <a:ext uri="{FF2B5EF4-FFF2-40B4-BE49-F238E27FC236}">
                <a16:creationId xmlns:a16="http://schemas.microsoft.com/office/drawing/2014/main" id="{6E9CA1A1-E858-A543-B697-D0E1085B7EBC}"/>
              </a:ext>
            </a:extLst>
          </p:cNvPr>
          <p:cNvSpPr/>
          <p:nvPr/>
        </p:nvSpPr>
        <p:spPr>
          <a:xfrm>
            <a:off x="138539" y="5056908"/>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2409569-A5D9-874A-AA0B-28706DF2469E}"/>
              </a:ext>
            </a:extLst>
          </p:cNvPr>
          <p:cNvSpPr txBox="1"/>
          <p:nvPr/>
        </p:nvSpPr>
        <p:spPr>
          <a:xfrm>
            <a:off x="62044" y="5548742"/>
            <a:ext cx="2542601" cy="369332"/>
          </a:xfrm>
          <a:prstGeom prst="rect">
            <a:avLst/>
          </a:prstGeom>
          <a:noFill/>
        </p:spPr>
        <p:txBody>
          <a:bodyPr wrap="square" rtlCol="0">
            <a:spAutoFit/>
          </a:bodyPr>
          <a:lstStyle/>
          <a:p>
            <a:pPr algn="ctr"/>
            <a:r>
              <a:rPr lang="en-US" b="1" dirty="0"/>
              <a:t>Swing</a:t>
            </a:r>
          </a:p>
        </p:txBody>
      </p:sp>
      <p:sp>
        <p:nvSpPr>
          <p:cNvPr id="40" name="Rectangle 39">
            <a:extLst>
              <a:ext uri="{FF2B5EF4-FFF2-40B4-BE49-F238E27FC236}">
                <a16:creationId xmlns:a16="http://schemas.microsoft.com/office/drawing/2014/main" id="{858C2B0B-E36E-0943-B260-6FB213AB4731}"/>
              </a:ext>
            </a:extLst>
          </p:cNvPr>
          <p:cNvSpPr/>
          <p:nvPr/>
        </p:nvSpPr>
        <p:spPr>
          <a:xfrm>
            <a:off x="2604647" y="5056907"/>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Swing is released: </a:t>
            </a:r>
            <a:r>
              <a:rPr lang="en-US" b="1" dirty="0">
                <a:solidFill>
                  <a:schemeClr val="tx1"/>
                </a:solidFill>
              </a:rPr>
              <a:t>20 </a:t>
            </a:r>
            <a:endParaRPr lang="en-US" dirty="0">
              <a:solidFill>
                <a:schemeClr val="tx1"/>
              </a:solidFill>
            </a:endParaRPr>
          </a:p>
          <a:p>
            <a:pPr algn="ctr"/>
            <a:endParaRPr lang="en-US" dirty="0"/>
          </a:p>
        </p:txBody>
      </p:sp>
      <p:sp>
        <p:nvSpPr>
          <p:cNvPr id="41" name="TextBox 40">
            <a:extLst>
              <a:ext uri="{FF2B5EF4-FFF2-40B4-BE49-F238E27FC236}">
                <a16:creationId xmlns:a16="http://schemas.microsoft.com/office/drawing/2014/main" id="{9C72EA30-87B5-C34D-8D21-6D351B9DD7E9}"/>
              </a:ext>
            </a:extLst>
          </p:cNvPr>
          <p:cNvSpPr txBox="1"/>
          <p:nvPr/>
        </p:nvSpPr>
        <p:spPr>
          <a:xfrm>
            <a:off x="6481775" y="6470075"/>
            <a:ext cx="2662236" cy="318653"/>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45" name="Rectangle 44">
            <a:extLst>
              <a:ext uri="{FF2B5EF4-FFF2-40B4-BE49-F238E27FC236}">
                <a16:creationId xmlns:a16="http://schemas.microsoft.com/office/drawing/2014/main" id="{CC66CEAC-3B7D-4D40-8865-8DED05905D6A}"/>
              </a:ext>
            </a:extLst>
          </p:cNvPr>
          <p:cNvSpPr/>
          <p:nvPr/>
        </p:nvSpPr>
        <p:spPr>
          <a:xfrm rot="16200000">
            <a:off x="6036309" y="1222757"/>
            <a:ext cx="3913721"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LOCATION - If there are any Circles with at least one color-matching Unit Completely In, and Flat </a:t>
            </a:r>
          </a:p>
          <a:p>
            <a:r>
              <a:rPr lang="en-US" sz="1400" dirty="0">
                <a:solidFill>
                  <a:schemeClr val="tx1"/>
                </a:solidFill>
              </a:rPr>
              <a:t>Down on the Mat: </a:t>
            </a:r>
            <a:r>
              <a:rPr lang="en-US" sz="1400" b="1" dirty="0">
                <a:solidFill>
                  <a:schemeClr val="tx1"/>
                </a:solidFill>
              </a:rPr>
              <a:t>10 Each Circle </a:t>
            </a:r>
          </a:p>
          <a:p>
            <a:r>
              <a:rPr lang="en-US" sz="1600" dirty="0">
                <a:solidFill>
                  <a:schemeClr val="tx1"/>
                </a:solidFill>
              </a:rPr>
              <a:t>HEIGHT - If there are Independent Stacks at least partly in any Circles, add all of their heights together: </a:t>
            </a:r>
            <a:r>
              <a:rPr lang="en-US" sz="1600" b="1" dirty="0">
                <a:solidFill>
                  <a:schemeClr val="tx1"/>
                </a:solidFill>
              </a:rPr>
              <a:t>5 Each Level </a:t>
            </a:r>
            <a:endParaRPr lang="en-US" sz="1400" dirty="0">
              <a:solidFill>
                <a:schemeClr val="tx1"/>
              </a:solidFill>
            </a:endParaRPr>
          </a:p>
        </p:txBody>
      </p:sp>
      <p:sp>
        <p:nvSpPr>
          <p:cNvPr id="46" name="Rectangle 45">
            <a:extLst>
              <a:ext uri="{FF2B5EF4-FFF2-40B4-BE49-F238E27FC236}">
                <a16:creationId xmlns:a16="http://schemas.microsoft.com/office/drawing/2014/main" id="{49F5DC7B-7C4C-AC49-B8D6-F6C984227D6C}"/>
              </a:ext>
            </a:extLst>
          </p:cNvPr>
          <p:cNvSpPr/>
          <p:nvPr/>
        </p:nvSpPr>
        <p:spPr>
          <a:xfrm rot="16200000">
            <a:off x="6760115" y="4412675"/>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90AA8C6-D19D-D74C-A351-C20E6573782A}"/>
              </a:ext>
            </a:extLst>
          </p:cNvPr>
          <p:cNvSpPr txBox="1"/>
          <p:nvPr/>
        </p:nvSpPr>
        <p:spPr>
          <a:xfrm rot="16200000">
            <a:off x="6737435" y="5031763"/>
            <a:ext cx="2466110" cy="369332"/>
          </a:xfrm>
          <a:prstGeom prst="rect">
            <a:avLst/>
          </a:prstGeom>
          <a:noFill/>
        </p:spPr>
        <p:txBody>
          <a:bodyPr wrap="square" rtlCol="0">
            <a:spAutoFit/>
          </a:bodyPr>
          <a:lstStyle/>
          <a:p>
            <a:pPr algn="ctr"/>
            <a:r>
              <a:rPr lang="en-US" b="1" dirty="0"/>
              <a:t>Design &amp; Build</a:t>
            </a:r>
          </a:p>
        </p:txBody>
      </p:sp>
    </p:spTree>
    <p:extLst>
      <p:ext uri="{BB962C8B-B14F-4D97-AF65-F5344CB8AC3E}">
        <p14:creationId xmlns:p14="http://schemas.microsoft.com/office/powerpoint/2010/main" val="1035899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1286E53-08C0-4046-A956-DE7A67EEA243}"/>
              </a:ext>
            </a:extLst>
          </p:cNvPr>
          <p:cNvSpPr/>
          <p:nvPr/>
        </p:nvSpPr>
        <p:spPr>
          <a:xfrm rot="16200000">
            <a:off x="6538443" y="4426151"/>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5C339D9-45D3-D540-9102-776205D19DD7}"/>
              </a:ext>
            </a:extLst>
          </p:cNvPr>
          <p:cNvSpPr/>
          <p:nvPr/>
        </p:nvSpPr>
        <p:spPr>
          <a:xfrm>
            <a:off x="138539" y="110836"/>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32825BD-73E4-5F45-8E24-42BCA43871CF}"/>
              </a:ext>
            </a:extLst>
          </p:cNvPr>
          <p:cNvSpPr txBox="1"/>
          <p:nvPr/>
        </p:nvSpPr>
        <p:spPr>
          <a:xfrm>
            <a:off x="138538" y="803564"/>
            <a:ext cx="2466108" cy="369332"/>
          </a:xfrm>
          <a:prstGeom prst="rect">
            <a:avLst/>
          </a:prstGeom>
          <a:noFill/>
        </p:spPr>
        <p:txBody>
          <a:bodyPr wrap="square" rtlCol="0">
            <a:spAutoFit/>
          </a:bodyPr>
          <a:lstStyle/>
          <a:p>
            <a:pPr algn="ctr"/>
            <a:r>
              <a:rPr lang="en-US" b="1" dirty="0"/>
              <a:t>Elevator</a:t>
            </a:r>
          </a:p>
        </p:txBody>
      </p:sp>
      <p:sp>
        <p:nvSpPr>
          <p:cNvPr id="31" name="Rectangle 30">
            <a:extLst>
              <a:ext uri="{FF2B5EF4-FFF2-40B4-BE49-F238E27FC236}">
                <a16:creationId xmlns:a16="http://schemas.microsoft.com/office/drawing/2014/main" id="{659CA61E-3C4E-3044-8BCE-5590B3EC7BE7}"/>
              </a:ext>
            </a:extLst>
          </p:cNvPr>
          <p:cNvSpPr/>
          <p:nvPr/>
        </p:nvSpPr>
        <p:spPr>
          <a:xfrm>
            <a:off x="2604647" y="110835"/>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dirty="0">
                <a:solidFill>
                  <a:schemeClr val="tx1"/>
                </a:solidFill>
              </a:rPr>
              <a:t>If the Elevator’s moving parts are Independent, and Supported only by its hinges as shown, in the following position</a:t>
            </a:r>
            <a:br>
              <a:rPr lang="en-US" sz="1700" dirty="0">
                <a:solidFill>
                  <a:schemeClr val="tx1"/>
                </a:solidFill>
              </a:rPr>
            </a:br>
            <a:r>
              <a:rPr lang="en-US" sz="1700" dirty="0">
                <a:solidFill>
                  <a:schemeClr val="tx1"/>
                </a:solidFill>
              </a:rPr>
              <a:t>➔ Blue Car Down: </a:t>
            </a:r>
            <a:r>
              <a:rPr lang="en-US" sz="1700" b="1" dirty="0">
                <a:solidFill>
                  <a:schemeClr val="tx1"/>
                </a:solidFill>
              </a:rPr>
              <a:t>15</a:t>
            </a:r>
            <a:br>
              <a:rPr lang="en-US" sz="1700" b="1" dirty="0">
                <a:solidFill>
                  <a:schemeClr val="tx1"/>
                </a:solidFill>
              </a:rPr>
            </a:br>
            <a:r>
              <a:rPr lang="en-US" sz="1700" dirty="0">
                <a:solidFill>
                  <a:schemeClr val="tx1"/>
                </a:solidFill>
              </a:rPr>
              <a:t>➔ Balanced: </a:t>
            </a:r>
            <a:r>
              <a:rPr lang="en-US" sz="1700" b="1" dirty="0">
                <a:solidFill>
                  <a:schemeClr val="tx1"/>
                </a:solidFill>
              </a:rPr>
              <a:t>20 </a:t>
            </a:r>
            <a:endParaRPr lang="en-US" sz="1700" dirty="0">
              <a:solidFill>
                <a:schemeClr val="tx1"/>
              </a:solidFill>
            </a:endParaRPr>
          </a:p>
          <a:p>
            <a:endParaRPr lang="en-US" dirty="0">
              <a:solidFill>
                <a:schemeClr val="tx1"/>
              </a:solidFill>
            </a:endParaRPr>
          </a:p>
        </p:txBody>
      </p:sp>
      <p:sp>
        <p:nvSpPr>
          <p:cNvPr id="32" name="Rectangle 31">
            <a:extLst>
              <a:ext uri="{FF2B5EF4-FFF2-40B4-BE49-F238E27FC236}">
                <a16:creationId xmlns:a16="http://schemas.microsoft.com/office/drawing/2014/main" id="{51252225-2777-EC42-953E-97610345B644}"/>
              </a:ext>
            </a:extLst>
          </p:cNvPr>
          <p:cNvSpPr/>
          <p:nvPr/>
        </p:nvSpPr>
        <p:spPr>
          <a:xfrm>
            <a:off x="138539" y="1759527"/>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30D1A7B-F409-4F4B-A493-DAE9567BDFF0}"/>
              </a:ext>
            </a:extLst>
          </p:cNvPr>
          <p:cNvSpPr txBox="1"/>
          <p:nvPr/>
        </p:nvSpPr>
        <p:spPr>
          <a:xfrm>
            <a:off x="138538" y="2452255"/>
            <a:ext cx="2466108" cy="369332"/>
          </a:xfrm>
          <a:prstGeom prst="rect">
            <a:avLst/>
          </a:prstGeom>
          <a:noFill/>
        </p:spPr>
        <p:txBody>
          <a:bodyPr wrap="square" rtlCol="0">
            <a:spAutoFit/>
          </a:bodyPr>
          <a:lstStyle/>
          <a:p>
            <a:pPr algn="ctr"/>
            <a:r>
              <a:rPr lang="en-US" b="1" dirty="0"/>
              <a:t>Safety Factor</a:t>
            </a:r>
          </a:p>
        </p:txBody>
      </p:sp>
      <p:sp>
        <p:nvSpPr>
          <p:cNvPr id="34" name="Rectangle 33">
            <a:extLst>
              <a:ext uri="{FF2B5EF4-FFF2-40B4-BE49-F238E27FC236}">
                <a16:creationId xmlns:a16="http://schemas.microsoft.com/office/drawing/2014/main" id="{435E0704-7047-8D43-BD6E-C3E2F5A0D00C}"/>
              </a:ext>
            </a:extLst>
          </p:cNvPr>
          <p:cNvSpPr/>
          <p:nvPr/>
        </p:nvSpPr>
        <p:spPr>
          <a:xfrm>
            <a:off x="2604647" y="1759526"/>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Test Building is Independent and </a:t>
            </a:r>
          </a:p>
          <a:p>
            <a:r>
              <a:rPr lang="en-US" dirty="0">
                <a:solidFill>
                  <a:schemeClr val="tx1"/>
                </a:solidFill>
              </a:rPr>
              <a:t>Supported only by the blue beams, and some beams have been knocked out at least half way:</a:t>
            </a:r>
            <a:br>
              <a:rPr lang="en-US" dirty="0">
                <a:solidFill>
                  <a:schemeClr val="tx1"/>
                </a:solidFill>
              </a:rPr>
            </a:br>
            <a:r>
              <a:rPr lang="en-US" b="1" dirty="0">
                <a:solidFill>
                  <a:schemeClr val="tx1"/>
                </a:solidFill>
              </a:rPr>
              <a:t>10 Each Beam </a:t>
            </a:r>
            <a:endParaRPr lang="en-US" dirty="0">
              <a:solidFill>
                <a:schemeClr val="tx1"/>
              </a:solidFill>
            </a:endParaRPr>
          </a:p>
          <a:p>
            <a:endParaRPr lang="en-US" dirty="0">
              <a:solidFill>
                <a:schemeClr val="tx1"/>
              </a:solidFill>
            </a:endParaRPr>
          </a:p>
        </p:txBody>
      </p:sp>
      <p:sp>
        <p:nvSpPr>
          <p:cNvPr id="35" name="Rectangle 34">
            <a:extLst>
              <a:ext uri="{FF2B5EF4-FFF2-40B4-BE49-F238E27FC236}">
                <a16:creationId xmlns:a16="http://schemas.microsoft.com/office/drawing/2014/main" id="{B9C09F83-3689-0C47-B397-2FE4DB497495}"/>
              </a:ext>
            </a:extLst>
          </p:cNvPr>
          <p:cNvSpPr/>
          <p:nvPr/>
        </p:nvSpPr>
        <p:spPr>
          <a:xfrm>
            <a:off x="138539" y="3408218"/>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F54C9C4-97C2-0047-B81C-AE5732A585B3}"/>
              </a:ext>
            </a:extLst>
          </p:cNvPr>
          <p:cNvSpPr txBox="1"/>
          <p:nvPr/>
        </p:nvSpPr>
        <p:spPr>
          <a:xfrm>
            <a:off x="138537" y="4100946"/>
            <a:ext cx="2466109" cy="369332"/>
          </a:xfrm>
          <a:prstGeom prst="rect">
            <a:avLst/>
          </a:prstGeom>
          <a:noFill/>
        </p:spPr>
        <p:txBody>
          <a:bodyPr wrap="square" rtlCol="0">
            <a:spAutoFit/>
          </a:bodyPr>
          <a:lstStyle/>
          <a:p>
            <a:pPr algn="ctr"/>
            <a:r>
              <a:rPr lang="en-US" b="1" dirty="0"/>
              <a:t>Steel Construction</a:t>
            </a:r>
          </a:p>
        </p:txBody>
      </p:sp>
      <p:sp>
        <p:nvSpPr>
          <p:cNvPr id="37" name="Rectangle 36">
            <a:extLst>
              <a:ext uri="{FF2B5EF4-FFF2-40B4-BE49-F238E27FC236}">
                <a16:creationId xmlns:a16="http://schemas.microsoft.com/office/drawing/2014/main" id="{46DE38CD-AEA9-6C45-9188-C3249D365AFE}"/>
              </a:ext>
            </a:extLst>
          </p:cNvPr>
          <p:cNvSpPr/>
          <p:nvPr/>
        </p:nvSpPr>
        <p:spPr>
          <a:xfrm>
            <a:off x="2604647" y="3408217"/>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Steel Structure is standing, and is Independent, and Supported only by its hinges as shown: </a:t>
            </a:r>
            <a:r>
              <a:rPr lang="en-US" b="1" dirty="0">
                <a:solidFill>
                  <a:schemeClr val="tx1"/>
                </a:solidFill>
              </a:rPr>
              <a:t>20 </a:t>
            </a:r>
            <a:endParaRPr lang="en-US" dirty="0">
              <a:solidFill>
                <a:schemeClr val="tx1"/>
              </a:solidFill>
            </a:endParaRPr>
          </a:p>
        </p:txBody>
      </p:sp>
      <p:sp>
        <p:nvSpPr>
          <p:cNvPr id="38" name="Rectangle 37">
            <a:extLst>
              <a:ext uri="{FF2B5EF4-FFF2-40B4-BE49-F238E27FC236}">
                <a16:creationId xmlns:a16="http://schemas.microsoft.com/office/drawing/2014/main" id="{6E9CA1A1-E858-A543-B697-D0E1085B7EBC}"/>
              </a:ext>
            </a:extLst>
          </p:cNvPr>
          <p:cNvSpPr/>
          <p:nvPr/>
        </p:nvSpPr>
        <p:spPr>
          <a:xfrm>
            <a:off x="138539" y="5056908"/>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2409569-A5D9-874A-AA0B-28706DF2469E}"/>
              </a:ext>
            </a:extLst>
          </p:cNvPr>
          <p:cNvSpPr txBox="1"/>
          <p:nvPr/>
        </p:nvSpPr>
        <p:spPr>
          <a:xfrm>
            <a:off x="138538" y="5749636"/>
            <a:ext cx="2466108" cy="369332"/>
          </a:xfrm>
          <a:prstGeom prst="rect">
            <a:avLst/>
          </a:prstGeom>
          <a:noFill/>
        </p:spPr>
        <p:txBody>
          <a:bodyPr wrap="square" rtlCol="0">
            <a:spAutoFit/>
          </a:bodyPr>
          <a:lstStyle/>
          <a:p>
            <a:pPr algn="ctr"/>
            <a:r>
              <a:rPr lang="en-US" b="1" dirty="0"/>
              <a:t>Innovative Architecture</a:t>
            </a:r>
          </a:p>
        </p:txBody>
      </p:sp>
      <p:sp>
        <p:nvSpPr>
          <p:cNvPr id="40" name="Rectangle 39">
            <a:extLst>
              <a:ext uri="{FF2B5EF4-FFF2-40B4-BE49-F238E27FC236}">
                <a16:creationId xmlns:a16="http://schemas.microsoft.com/office/drawing/2014/main" id="{858C2B0B-E36E-0943-B260-6FB213AB4731}"/>
              </a:ext>
            </a:extLst>
          </p:cNvPr>
          <p:cNvSpPr/>
          <p:nvPr/>
        </p:nvSpPr>
        <p:spPr>
          <a:xfrm>
            <a:off x="2604647" y="5056907"/>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If there is a team-designed Structure clearly bigger than a Blue Building Unit, built only from your white LEGO bricks</a:t>
            </a:r>
            <a:br>
              <a:rPr lang="en-US" sz="1600" dirty="0">
                <a:solidFill>
                  <a:schemeClr val="tx1"/>
                </a:solidFill>
              </a:rPr>
            </a:br>
            <a:r>
              <a:rPr lang="en-US" sz="1600" dirty="0">
                <a:solidFill>
                  <a:schemeClr val="tx1"/>
                </a:solidFill>
              </a:rPr>
              <a:t>➔ Completely In any Circle: </a:t>
            </a:r>
            <a:r>
              <a:rPr lang="en-US" sz="1600" b="1" dirty="0">
                <a:solidFill>
                  <a:schemeClr val="tx1"/>
                </a:solidFill>
              </a:rPr>
              <a:t>15</a:t>
            </a:r>
            <a:br>
              <a:rPr lang="en-US" sz="1600" b="1" dirty="0">
                <a:solidFill>
                  <a:schemeClr val="tx1"/>
                </a:solidFill>
              </a:rPr>
            </a:br>
            <a:r>
              <a:rPr lang="en-US" sz="1600" dirty="0">
                <a:solidFill>
                  <a:schemeClr val="tx1"/>
                </a:solidFill>
              </a:rPr>
              <a:t>➔ partly in any Circle: </a:t>
            </a:r>
            <a:r>
              <a:rPr lang="en-US" sz="1600" b="1" dirty="0">
                <a:solidFill>
                  <a:schemeClr val="tx1"/>
                </a:solidFill>
              </a:rPr>
              <a:t>10 </a:t>
            </a:r>
          </a:p>
        </p:txBody>
      </p:sp>
      <p:sp>
        <p:nvSpPr>
          <p:cNvPr id="14" name="TextBox 13">
            <a:extLst>
              <a:ext uri="{FF2B5EF4-FFF2-40B4-BE49-F238E27FC236}">
                <a16:creationId xmlns:a16="http://schemas.microsoft.com/office/drawing/2014/main" id="{91438129-29E6-B045-AFCE-F4CC060B162F}"/>
              </a:ext>
            </a:extLst>
          </p:cNvPr>
          <p:cNvSpPr txBox="1"/>
          <p:nvPr/>
        </p:nvSpPr>
        <p:spPr>
          <a:xfrm>
            <a:off x="6592611" y="6470075"/>
            <a:ext cx="2662236" cy="318653"/>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17" name="TextBox 16">
            <a:extLst>
              <a:ext uri="{FF2B5EF4-FFF2-40B4-BE49-F238E27FC236}">
                <a16:creationId xmlns:a16="http://schemas.microsoft.com/office/drawing/2014/main" id="{35FEAED8-1A2D-D74D-97C1-71DAFD431018}"/>
              </a:ext>
            </a:extLst>
          </p:cNvPr>
          <p:cNvSpPr txBox="1"/>
          <p:nvPr/>
        </p:nvSpPr>
        <p:spPr>
          <a:xfrm rot="16200000">
            <a:off x="6496709" y="5072946"/>
            <a:ext cx="2466108" cy="369332"/>
          </a:xfrm>
          <a:prstGeom prst="rect">
            <a:avLst/>
          </a:prstGeom>
          <a:noFill/>
        </p:spPr>
        <p:txBody>
          <a:bodyPr wrap="square" rtlCol="0">
            <a:spAutoFit/>
          </a:bodyPr>
          <a:lstStyle/>
          <a:p>
            <a:pPr algn="ctr"/>
            <a:r>
              <a:rPr lang="en-US" b="1" dirty="0"/>
              <a:t>Sustainability Upgrades</a:t>
            </a:r>
          </a:p>
        </p:txBody>
      </p:sp>
      <p:sp>
        <p:nvSpPr>
          <p:cNvPr id="18" name="Rectangle 17">
            <a:extLst>
              <a:ext uri="{FF2B5EF4-FFF2-40B4-BE49-F238E27FC236}">
                <a16:creationId xmlns:a16="http://schemas.microsoft.com/office/drawing/2014/main" id="{B3226296-4300-D249-9F73-90C25B9F23A6}"/>
              </a:ext>
            </a:extLst>
          </p:cNvPr>
          <p:cNvSpPr/>
          <p:nvPr/>
        </p:nvSpPr>
        <p:spPr>
          <a:xfrm rot="16200000">
            <a:off x="5814638" y="1243344"/>
            <a:ext cx="3913720"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If an Upgrade (solar panels, roof garden, insulation) is Supported only by a</a:t>
            </a:r>
          </a:p>
          <a:p>
            <a:r>
              <a:rPr lang="en-US" sz="1600" dirty="0">
                <a:solidFill>
                  <a:schemeClr val="tx1"/>
                </a:solidFill>
              </a:rPr>
              <a:t>Stack which is at least partly in any Circle: </a:t>
            </a:r>
            <a:r>
              <a:rPr lang="en-US" sz="1600" b="1" dirty="0">
                <a:solidFill>
                  <a:schemeClr val="tx1"/>
                </a:solidFill>
              </a:rPr>
              <a:t>10 Each Upgrade </a:t>
            </a:r>
            <a:endParaRPr lang="en-US" sz="1600" dirty="0">
              <a:solidFill>
                <a:schemeClr val="tx1"/>
              </a:solidFill>
            </a:endParaRPr>
          </a:p>
          <a:p>
            <a:pPr algn="ctr"/>
            <a:endParaRPr lang="en-US" sz="1600" dirty="0">
              <a:solidFill>
                <a:schemeClr val="tx1"/>
              </a:solidFill>
            </a:endParaRPr>
          </a:p>
        </p:txBody>
      </p:sp>
    </p:spTree>
    <p:extLst>
      <p:ext uri="{BB962C8B-B14F-4D97-AF65-F5344CB8AC3E}">
        <p14:creationId xmlns:p14="http://schemas.microsoft.com/office/powerpoint/2010/main" val="183258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Mission Evaluation Worksheet</a:t>
            </a:r>
          </a:p>
        </p:txBody>
      </p:sp>
      <p:sp>
        <p:nvSpPr>
          <p:cNvPr id="7" name="TextBox 6">
            <a:extLst>
              <a:ext uri="{FF2B5EF4-FFF2-40B4-BE49-F238E27FC236}">
                <a16:creationId xmlns:a16="http://schemas.microsoft.com/office/drawing/2014/main" id="{99101237-89A9-E842-951F-00DEDD6ECA30}"/>
              </a:ext>
            </a:extLst>
          </p:cNvPr>
          <p:cNvSpPr txBox="1"/>
          <p:nvPr/>
        </p:nvSpPr>
        <p:spPr>
          <a:xfrm>
            <a:off x="195942" y="812310"/>
            <a:ext cx="8860971" cy="1569660"/>
          </a:xfrm>
          <a:prstGeom prst="rect">
            <a:avLst/>
          </a:prstGeom>
          <a:noFill/>
        </p:spPr>
        <p:txBody>
          <a:bodyPr wrap="square" rtlCol="0">
            <a:spAutoFit/>
          </a:bodyPr>
          <a:lstStyle/>
          <a:p>
            <a:pPr marL="342900" indent="-342900">
              <a:buAutoNum type="arabicPeriod"/>
            </a:pPr>
            <a:r>
              <a:rPr lang="en-US" sz="1200" dirty="0"/>
              <a:t>For each mission, fill in the information after reading the Missions in the Engineering Notebook. Is it far the Launch area? Are there lines to get there, making it easier to navigate? Are there many missions in the vicinity you might be able to do together? Is the activation of the model hard?</a:t>
            </a:r>
          </a:p>
          <a:p>
            <a:pPr marL="342900" indent="-342900">
              <a:buAutoNum type="arabicPeriod"/>
            </a:pPr>
            <a:r>
              <a:rPr lang="en-US" sz="1200" dirty="0"/>
              <a:t>Based on the information, select the missions your team should work on</a:t>
            </a:r>
          </a:p>
          <a:p>
            <a:pPr marL="342900" indent="-342900">
              <a:buAutoNum type="arabicPeriod"/>
            </a:pPr>
            <a:r>
              <a:rPr lang="en-US" sz="1200" dirty="0"/>
              <a:t>Compare with other teammates and come to a consensus as to which missions you would like to try this season</a:t>
            </a:r>
          </a:p>
          <a:p>
            <a:pPr marL="342900" indent="-342900">
              <a:buAutoNum type="arabicPeriod"/>
            </a:pPr>
            <a:r>
              <a:rPr lang="en-US" sz="1200" dirty="0"/>
              <a:t>Use this information to help you with the Mission Strategy Worksheet.</a:t>
            </a:r>
          </a:p>
          <a:p>
            <a:pPr marL="342900" indent="-342900">
              <a:buAutoNum type="arabicPeriod"/>
            </a:pPr>
            <a:endParaRPr lang="en-US" sz="1200" dirty="0"/>
          </a:p>
          <a:p>
            <a:pPr marL="342900" indent="-342900">
              <a:buAutoNum type="arabicPeriod"/>
            </a:pPr>
            <a:endParaRPr lang="en-US" sz="1200" dirty="0"/>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2261507" cy="276999"/>
          </a:xfrm>
          <a:prstGeom prst="rect">
            <a:avLst/>
          </a:prstGeom>
          <a:noFill/>
        </p:spPr>
        <p:txBody>
          <a:bodyPr wrap="square" rtlCol="0">
            <a:spAutoFit/>
          </a:bodyPr>
          <a:lstStyle/>
          <a:p>
            <a:r>
              <a:rPr lang="en-US" sz="1200" b="1" dirty="0"/>
              <a:t>Instructions: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2" name="Table 1">
            <a:extLst>
              <a:ext uri="{FF2B5EF4-FFF2-40B4-BE49-F238E27FC236}">
                <a16:creationId xmlns:a16="http://schemas.microsoft.com/office/drawing/2014/main" id="{B355A741-2332-CC4D-BD00-4E500E53831D}"/>
              </a:ext>
            </a:extLst>
          </p:cNvPr>
          <p:cNvGraphicFramePr>
            <a:graphicFrameLocks noGrp="1"/>
          </p:cNvGraphicFramePr>
          <p:nvPr>
            <p:extLst>
              <p:ext uri="{D42A27DB-BD31-4B8C-83A1-F6EECF244321}">
                <p14:modId xmlns:p14="http://schemas.microsoft.com/office/powerpoint/2010/main" val="852216151"/>
              </p:ext>
            </p:extLst>
          </p:nvPr>
        </p:nvGraphicFramePr>
        <p:xfrm>
          <a:off x="195943" y="2208217"/>
          <a:ext cx="8752114" cy="4157485"/>
        </p:xfrm>
        <a:graphic>
          <a:graphicData uri="http://schemas.openxmlformats.org/drawingml/2006/table">
            <a:tbl>
              <a:tblPr firstRow="1" bandRow="1">
                <a:tableStyleId>{073A0DAA-6AF3-43AB-8588-CEC1D06C72B9}</a:tableStyleId>
              </a:tblPr>
              <a:tblGrid>
                <a:gridCol w="1132795">
                  <a:extLst>
                    <a:ext uri="{9D8B030D-6E8A-4147-A177-3AD203B41FA5}">
                      <a16:colId xmlns:a16="http://schemas.microsoft.com/office/drawing/2014/main" val="1729648568"/>
                    </a:ext>
                  </a:extLst>
                </a:gridCol>
                <a:gridCol w="1367809">
                  <a:extLst>
                    <a:ext uri="{9D8B030D-6E8A-4147-A177-3AD203B41FA5}">
                      <a16:colId xmlns:a16="http://schemas.microsoft.com/office/drawing/2014/main" val="53861987"/>
                    </a:ext>
                  </a:extLst>
                </a:gridCol>
                <a:gridCol w="1250302">
                  <a:extLst>
                    <a:ext uri="{9D8B030D-6E8A-4147-A177-3AD203B41FA5}">
                      <a16:colId xmlns:a16="http://schemas.microsoft.com/office/drawing/2014/main" val="2096889322"/>
                    </a:ext>
                  </a:extLst>
                </a:gridCol>
                <a:gridCol w="1250302">
                  <a:extLst>
                    <a:ext uri="{9D8B030D-6E8A-4147-A177-3AD203B41FA5}">
                      <a16:colId xmlns:a16="http://schemas.microsoft.com/office/drawing/2014/main" val="3372206233"/>
                    </a:ext>
                  </a:extLst>
                </a:gridCol>
                <a:gridCol w="1250302">
                  <a:extLst>
                    <a:ext uri="{9D8B030D-6E8A-4147-A177-3AD203B41FA5}">
                      <a16:colId xmlns:a16="http://schemas.microsoft.com/office/drawing/2014/main" val="3137392984"/>
                    </a:ext>
                  </a:extLst>
                </a:gridCol>
                <a:gridCol w="1639272">
                  <a:extLst>
                    <a:ext uri="{9D8B030D-6E8A-4147-A177-3AD203B41FA5}">
                      <a16:colId xmlns:a16="http://schemas.microsoft.com/office/drawing/2014/main" val="571956451"/>
                    </a:ext>
                  </a:extLst>
                </a:gridCol>
                <a:gridCol w="861332">
                  <a:extLst>
                    <a:ext uri="{9D8B030D-6E8A-4147-A177-3AD203B41FA5}">
                      <a16:colId xmlns:a16="http://schemas.microsoft.com/office/drawing/2014/main" val="3589382797"/>
                    </a:ext>
                  </a:extLst>
                </a:gridCol>
              </a:tblGrid>
              <a:tr h="831497">
                <a:tc>
                  <a:txBody>
                    <a:bodyPr/>
                    <a:lstStyle/>
                    <a:p>
                      <a:pPr algn="ctr"/>
                      <a:r>
                        <a:rPr lang="en-US" sz="1600" dirty="0"/>
                        <a:t>Mission</a:t>
                      </a:r>
                    </a:p>
                  </a:txBody>
                  <a:tcPr/>
                </a:tc>
                <a:tc>
                  <a:txBody>
                    <a:bodyPr/>
                    <a:lstStyle/>
                    <a:p>
                      <a:pPr algn="ctr"/>
                      <a:r>
                        <a:rPr lang="en-US" sz="1600" dirty="0"/>
                        <a:t>Location from Launch</a:t>
                      </a:r>
                    </a:p>
                    <a:p>
                      <a:pPr algn="ctr"/>
                      <a:r>
                        <a:rPr lang="en-US" sz="1600" dirty="0"/>
                        <a:t>Near/Far</a:t>
                      </a:r>
                    </a:p>
                  </a:txBody>
                  <a:tcPr/>
                </a:tc>
                <a:tc>
                  <a:txBody>
                    <a:bodyPr/>
                    <a:lstStyle/>
                    <a:p>
                      <a:pPr algn="ctr"/>
                      <a:r>
                        <a:rPr lang="en-US" sz="1600" dirty="0"/>
                        <a:t>Navigation Easy/Hard</a:t>
                      </a:r>
                    </a:p>
                  </a:txBody>
                  <a:tcPr/>
                </a:tc>
                <a:tc>
                  <a:txBody>
                    <a:bodyPr/>
                    <a:lstStyle/>
                    <a:p>
                      <a:pPr algn="ctr"/>
                      <a:r>
                        <a:rPr lang="en-US" sz="1600" dirty="0"/>
                        <a:t>Combine with Mission</a:t>
                      </a:r>
                    </a:p>
                  </a:txBody>
                  <a:tcPr/>
                </a:tc>
                <a:tc>
                  <a:txBody>
                    <a:bodyPr/>
                    <a:lstStyle/>
                    <a:p>
                      <a:pPr algn="ctr"/>
                      <a:r>
                        <a:rPr lang="en-US" sz="1600" dirty="0"/>
                        <a:t>Activation Method</a:t>
                      </a:r>
                    </a:p>
                  </a:txBody>
                  <a:tcPr/>
                </a:tc>
                <a:tc>
                  <a:txBody>
                    <a:bodyPr/>
                    <a:lstStyle/>
                    <a:p>
                      <a:pPr algn="ctr"/>
                      <a:r>
                        <a:rPr lang="en-US" sz="1600" dirty="0"/>
                        <a:t>Other Factors</a:t>
                      </a:r>
                    </a:p>
                  </a:txBody>
                  <a:tcPr/>
                </a:tc>
                <a:tc>
                  <a:txBody>
                    <a:bodyPr/>
                    <a:lstStyle/>
                    <a:p>
                      <a:pPr algn="ctr"/>
                      <a:r>
                        <a:rPr lang="en-US" sz="1600" dirty="0"/>
                        <a:t>Points</a:t>
                      </a:r>
                    </a:p>
                  </a:txBody>
                  <a:tcPr/>
                </a:tc>
                <a:extLst>
                  <a:ext uri="{0D108BD9-81ED-4DB2-BD59-A6C34878D82A}">
                    <a16:rowId xmlns:a16="http://schemas.microsoft.com/office/drawing/2014/main" val="2472317516"/>
                  </a:ext>
                </a:extLst>
              </a:tr>
              <a:tr h="831497">
                <a:tc>
                  <a:txBody>
                    <a:bodyPr/>
                    <a:lstStyle/>
                    <a:p>
                      <a:pPr algn="ctr"/>
                      <a:r>
                        <a:rPr lang="en-US" sz="1600" dirty="0"/>
                        <a:t>1 </a:t>
                      </a:r>
                    </a:p>
                    <a:p>
                      <a:pPr algn="ctr"/>
                      <a:r>
                        <a:rPr lang="en-US" sz="1600" dirty="0"/>
                        <a:t>Elevated Places</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29064808"/>
                  </a:ext>
                </a:extLst>
              </a:tr>
              <a:tr h="831497">
                <a:tc>
                  <a:txBody>
                    <a:bodyPr/>
                    <a:lstStyle/>
                    <a:p>
                      <a:pPr algn="ctr"/>
                      <a:r>
                        <a:rPr lang="en-US" sz="1600" dirty="0"/>
                        <a:t>2 </a:t>
                      </a:r>
                    </a:p>
                    <a:p>
                      <a:pPr algn="ctr"/>
                      <a:r>
                        <a:rPr lang="en-US" sz="1600" dirty="0"/>
                        <a:t>Crane</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83462188"/>
                  </a:ext>
                </a:extLst>
              </a:tr>
              <a:tr h="831497">
                <a:tc>
                  <a:txBody>
                    <a:bodyPr/>
                    <a:lstStyle/>
                    <a:p>
                      <a:pPr algn="ctr"/>
                      <a:r>
                        <a:rPr lang="en-US" sz="1600" dirty="0"/>
                        <a:t>3 </a:t>
                      </a:r>
                    </a:p>
                    <a:p>
                      <a:pPr algn="ctr"/>
                      <a:r>
                        <a:rPr lang="en-US" sz="1600" dirty="0"/>
                        <a:t>Inspection Drone</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24785695"/>
                  </a:ext>
                </a:extLst>
              </a:tr>
              <a:tr h="831497">
                <a:tc>
                  <a:txBody>
                    <a:bodyPr/>
                    <a:lstStyle/>
                    <a:p>
                      <a:pPr marL="0" algn="ctr" defTabSz="914400" rtl="0" eaLnBrk="1" latinLnBrk="0" hangingPunct="1"/>
                      <a:r>
                        <a:rPr lang="en-US" sz="1600" kern="1200" dirty="0">
                          <a:solidFill>
                            <a:schemeClr val="dk1"/>
                          </a:solidFill>
                          <a:latin typeface="+mn-lt"/>
                          <a:ea typeface="+mn-ea"/>
                          <a:cs typeface="+mn-cs"/>
                        </a:rPr>
                        <a:t>4</a:t>
                      </a:r>
                    </a:p>
                    <a:p>
                      <a:pPr marL="0" algn="ctr" defTabSz="914400" rtl="0" eaLnBrk="1" latinLnBrk="0" hangingPunct="1"/>
                      <a:r>
                        <a:rPr lang="en-US" sz="1600" kern="1200" dirty="0">
                          <a:solidFill>
                            <a:schemeClr val="dk1"/>
                          </a:solidFill>
                          <a:latin typeface="+mn-lt"/>
                          <a:ea typeface="+mn-ea"/>
                          <a:cs typeface="+mn-cs"/>
                        </a:rPr>
                        <a:t>Design for Wildlife</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965033271"/>
                  </a:ext>
                </a:extLst>
              </a:tr>
            </a:tbl>
          </a:graphicData>
        </a:graphic>
      </p:graphicFrame>
    </p:spTree>
    <p:extLst>
      <p:ext uri="{BB962C8B-B14F-4D97-AF65-F5344CB8AC3E}">
        <p14:creationId xmlns:p14="http://schemas.microsoft.com/office/powerpoint/2010/main" val="351771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53079"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Mission Evaluation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859284"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2" name="Table 1">
            <a:extLst>
              <a:ext uri="{FF2B5EF4-FFF2-40B4-BE49-F238E27FC236}">
                <a16:creationId xmlns:a16="http://schemas.microsoft.com/office/drawing/2014/main" id="{B355A741-2332-CC4D-BD00-4E500E53831D}"/>
              </a:ext>
            </a:extLst>
          </p:cNvPr>
          <p:cNvGraphicFramePr>
            <a:graphicFrameLocks noGrp="1"/>
          </p:cNvGraphicFramePr>
          <p:nvPr>
            <p:extLst>
              <p:ext uri="{D42A27DB-BD31-4B8C-83A1-F6EECF244321}">
                <p14:modId xmlns:p14="http://schemas.microsoft.com/office/powerpoint/2010/main" val="2031291767"/>
              </p:ext>
            </p:extLst>
          </p:nvPr>
        </p:nvGraphicFramePr>
        <p:xfrm>
          <a:off x="153079" y="585783"/>
          <a:ext cx="8860970" cy="5947407"/>
        </p:xfrm>
        <a:graphic>
          <a:graphicData uri="http://schemas.openxmlformats.org/drawingml/2006/table">
            <a:tbl>
              <a:tblPr firstRow="1" bandRow="1">
                <a:tableStyleId>{073A0DAA-6AF3-43AB-8588-CEC1D06C72B9}</a:tableStyleId>
              </a:tblPr>
              <a:tblGrid>
                <a:gridCol w="1118509">
                  <a:extLst>
                    <a:ext uri="{9D8B030D-6E8A-4147-A177-3AD203B41FA5}">
                      <a16:colId xmlns:a16="http://schemas.microsoft.com/office/drawing/2014/main" val="1729648568"/>
                    </a:ext>
                  </a:extLst>
                </a:gridCol>
                <a:gridCol w="1413196">
                  <a:extLst>
                    <a:ext uri="{9D8B030D-6E8A-4147-A177-3AD203B41FA5}">
                      <a16:colId xmlns:a16="http://schemas.microsoft.com/office/drawing/2014/main" val="53861987"/>
                    </a:ext>
                  </a:extLst>
                </a:gridCol>
                <a:gridCol w="1265853">
                  <a:extLst>
                    <a:ext uri="{9D8B030D-6E8A-4147-A177-3AD203B41FA5}">
                      <a16:colId xmlns:a16="http://schemas.microsoft.com/office/drawing/2014/main" val="2096889322"/>
                    </a:ext>
                  </a:extLst>
                </a:gridCol>
                <a:gridCol w="1265853">
                  <a:extLst>
                    <a:ext uri="{9D8B030D-6E8A-4147-A177-3AD203B41FA5}">
                      <a16:colId xmlns:a16="http://schemas.microsoft.com/office/drawing/2014/main" val="3372206233"/>
                    </a:ext>
                  </a:extLst>
                </a:gridCol>
                <a:gridCol w="1265853">
                  <a:extLst>
                    <a:ext uri="{9D8B030D-6E8A-4147-A177-3AD203B41FA5}">
                      <a16:colId xmlns:a16="http://schemas.microsoft.com/office/drawing/2014/main" val="3137392984"/>
                    </a:ext>
                  </a:extLst>
                </a:gridCol>
                <a:gridCol w="1747257">
                  <a:extLst>
                    <a:ext uri="{9D8B030D-6E8A-4147-A177-3AD203B41FA5}">
                      <a16:colId xmlns:a16="http://schemas.microsoft.com/office/drawing/2014/main" val="571956451"/>
                    </a:ext>
                  </a:extLst>
                </a:gridCol>
                <a:gridCol w="784449">
                  <a:extLst>
                    <a:ext uri="{9D8B030D-6E8A-4147-A177-3AD203B41FA5}">
                      <a16:colId xmlns:a16="http://schemas.microsoft.com/office/drawing/2014/main" val="3589382797"/>
                    </a:ext>
                  </a:extLst>
                </a:gridCol>
              </a:tblGrid>
              <a:tr h="647695">
                <a:tc>
                  <a:txBody>
                    <a:bodyPr/>
                    <a:lstStyle/>
                    <a:p>
                      <a:pPr algn="ctr"/>
                      <a:r>
                        <a:rPr lang="en-US" sz="1600" dirty="0"/>
                        <a:t>Mission</a:t>
                      </a:r>
                    </a:p>
                  </a:txBody>
                  <a:tcPr/>
                </a:tc>
                <a:tc>
                  <a:txBody>
                    <a:bodyPr/>
                    <a:lstStyle/>
                    <a:p>
                      <a:pPr algn="ctr"/>
                      <a:r>
                        <a:rPr lang="en-US" sz="1600" dirty="0"/>
                        <a:t>Location from Launch</a:t>
                      </a:r>
                    </a:p>
                    <a:p>
                      <a:pPr algn="ctr"/>
                      <a:r>
                        <a:rPr lang="en-US" sz="1600" dirty="0"/>
                        <a:t>Near/Far</a:t>
                      </a:r>
                    </a:p>
                  </a:txBody>
                  <a:tcPr/>
                </a:tc>
                <a:tc>
                  <a:txBody>
                    <a:bodyPr/>
                    <a:lstStyle/>
                    <a:p>
                      <a:pPr algn="ctr"/>
                      <a:r>
                        <a:rPr lang="en-US" sz="1600" dirty="0"/>
                        <a:t>Navigation Easy/Hard</a:t>
                      </a:r>
                    </a:p>
                  </a:txBody>
                  <a:tcPr/>
                </a:tc>
                <a:tc>
                  <a:txBody>
                    <a:bodyPr/>
                    <a:lstStyle/>
                    <a:p>
                      <a:pPr algn="ctr"/>
                      <a:r>
                        <a:rPr lang="en-US" sz="1600" dirty="0"/>
                        <a:t>Combine with Mission</a:t>
                      </a:r>
                    </a:p>
                  </a:txBody>
                  <a:tcPr/>
                </a:tc>
                <a:tc>
                  <a:txBody>
                    <a:bodyPr/>
                    <a:lstStyle/>
                    <a:p>
                      <a:pPr algn="ctr"/>
                      <a:r>
                        <a:rPr lang="en-US" sz="1600" dirty="0"/>
                        <a:t>Activation Method</a:t>
                      </a:r>
                    </a:p>
                  </a:txBody>
                  <a:tcPr/>
                </a:tc>
                <a:tc>
                  <a:txBody>
                    <a:bodyPr/>
                    <a:lstStyle/>
                    <a:p>
                      <a:pPr algn="ctr"/>
                      <a:r>
                        <a:rPr lang="en-US" sz="1600" dirty="0"/>
                        <a:t>Other Factors</a:t>
                      </a:r>
                    </a:p>
                  </a:txBody>
                  <a:tcPr/>
                </a:tc>
                <a:tc>
                  <a:txBody>
                    <a:bodyPr/>
                    <a:lstStyle/>
                    <a:p>
                      <a:pPr algn="ctr"/>
                      <a:r>
                        <a:rPr lang="en-US" sz="1600" dirty="0"/>
                        <a:t>Points</a:t>
                      </a:r>
                    </a:p>
                  </a:txBody>
                  <a:tcPr/>
                </a:tc>
                <a:extLst>
                  <a:ext uri="{0D108BD9-81ED-4DB2-BD59-A6C34878D82A}">
                    <a16:rowId xmlns:a16="http://schemas.microsoft.com/office/drawing/2014/main" val="2472317516"/>
                  </a:ext>
                </a:extLst>
              </a:tr>
              <a:tr h="1083849">
                <a:tc>
                  <a:txBody>
                    <a:bodyPr/>
                    <a:lstStyle/>
                    <a:p>
                      <a:pPr algn="ctr"/>
                      <a:r>
                        <a:rPr lang="en-US" sz="1600" dirty="0"/>
                        <a:t>5</a:t>
                      </a:r>
                    </a:p>
                    <a:p>
                      <a:pPr algn="ctr"/>
                      <a:r>
                        <a:rPr lang="en-US" sz="1600" dirty="0"/>
                        <a:t>Treehouse</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29064808"/>
                  </a:ext>
                </a:extLst>
              </a:tr>
              <a:tr h="985583">
                <a:tc>
                  <a:txBody>
                    <a:bodyPr/>
                    <a:lstStyle/>
                    <a:p>
                      <a:pPr algn="ctr"/>
                      <a:r>
                        <a:rPr lang="en-US" sz="1600" dirty="0"/>
                        <a:t>6 </a:t>
                      </a:r>
                    </a:p>
                    <a:p>
                      <a:pPr algn="ctr"/>
                      <a:r>
                        <a:rPr lang="en-US" sz="1600" dirty="0"/>
                        <a:t>Traffic Jam</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83462188"/>
                  </a:ext>
                </a:extLst>
              </a:tr>
              <a:tr h="1083849">
                <a:tc>
                  <a:txBody>
                    <a:bodyPr/>
                    <a:lstStyle/>
                    <a:p>
                      <a:pPr algn="ctr"/>
                      <a:r>
                        <a:rPr lang="en-US" sz="1600" dirty="0"/>
                        <a:t>7</a:t>
                      </a:r>
                    </a:p>
                    <a:p>
                      <a:pPr algn="ctr"/>
                      <a:r>
                        <a:rPr lang="en-US" sz="1600" dirty="0"/>
                        <a:t>Swing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24785695"/>
                  </a:ext>
                </a:extLst>
              </a:tr>
              <a:tr h="985583">
                <a:tc>
                  <a:txBody>
                    <a:bodyPr/>
                    <a:lstStyle/>
                    <a:p>
                      <a:pPr algn="ctr"/>
                      <a:r>
                        <a:rPr lang="en-US" sz="1600" dirty="0"/>
                        <a:t>8</a:t>
                      </a:r>
                    </a:p>
                    <a:p>
                      <a:pPr algn="ctr"/>
                      <a:r>
                        <a:rPr lang="en-US" sz="1600" dirty="0"/>
                        <a:t>Elevator</a:t>
                      </a:r>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965033271"/>
                  </a:ext>
                </a:extLst>
              </a:tr>
              <a:tr h="985583">
                <a:tc>
                  <a:txBody>
                    <a:bodyPr/>
                    <a:lstStyle/>
                    <a:p>
                      <a:pPr algn="ctr"/>
                      <a:r>
                        <a:rPr lang="en-US" sz="1600" dirty="0"/>
                        <a:t>9</a:t>
                      </a:r>
                    </a:p>
                    <a:p>
                      <a:pPr algn="ctr"/>
                      <a:r>
                        <a:rPr lang="en-US" sz="1600" dirty="0"/>
                        <a:t>Safety Factor</a:t>
                      </a:r>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74521650"/>
                  </a:ext>
                </a:extLst>
              </a:tr>
            </a:tbl>
          </a:graphicData>
        </a:graphic>
      </p:graphicFrame>
    </p:spTree>
    <p:extLst>
      <p:ext uri="{BB962C8B-B14F-4D97-AF65-F5344CB8AC3E}">
        <p14:creationId xmlns:p14="http://schemas.microsoft.com/office/powerpoint/2010/main" val="2079140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53079"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Mission Evaluation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859284"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2" name="Table 1">
            <a:extLst>
              <a:ext uri="{FF2B5EF4-FFF2-40B4-BE49-F238E27FC236}">
                <a16:creationId xmlns:a16="http://schemas.microsoft.com/office/drawing/2014/main" id="{B355A741-2332-CC4D-BD00-4E500E53831D}"/>
              </a:ext>
            </a:extLst>
          </p:cNvPr>
          <p:cNvGraphicFramePr>
            <a:graphicFrameLocks noGrp="1"/>
          </p:cNvGraphicFramePr>
          <p:nvPr>
            <p:extLst>
              <p:ext uri="{D42A27DB-BD31-4B8C-83A1-F6EECF244321}">
                <p14:modId xmlns:p14="http://schemas.microsoft.com/office/powerpoint/2010/main" val="3583952372"/>
              </p:ext>
            </p:extLst>
          </p:nvPr>
        </p:nvGraphicFramePr>
        <p:xfrm>
          <a:off x="153079" y="585783"/>
          <a:ext cx="8860970" cy="5205664"/>
        </p:xfrm>
        <a:graphic>
          <a:graphicData uri="http://schemas.openxmlformats.org/drawingml/2006/table">
            <a:tbl>
              <a:tblPr firstRow="1" bandRow="1">
                <a:tableStyleId>{073A0DAA-6AF3-43AB-8588-CEC1D06C72B9}</a:tableStyleId>
              </a:tblPr>
              <a:tblGrid>
                <a:gridCol w="1304246">
                  <a:extLst>
                    <a:ext uri="{9D8B030D-6E8A-4147-A177-3AD203B41FA5}">
                      <a16:colId xmlns:a16="http://schemas.microsoft.com/office/drawing/2014/main" val="1729648568"/>
                    </a:ext>
                  </a:extLst>
                </a:gridCol>
                <a:gridCol w="1227459">
                  <a:extLst>
                    <a:ext uri="{9D8B030D-6E8A-4147-A177-3AD203B41FA5}">
                      <a16:colId xmlns:a16="http://schemas.microsoft.com/office/drawing/2014/main" val="53861987"/>
                    </a:ext>
                  </a:extLst>
                </a:gridCol>
                <a:gridCol w="1265853">
                  <a:extLst>
                    <a:ext uri="{9D8B030D-6E8A-4147-A177-3AD203B41FA5}">
                      <a16:colId xmlns:a16="http://schemas.microsoft.com/office/drawing/2014/main" val="2096889322"/>
                    </a:ext>
                  </a:extLst>
                </a:gridCol>
                <a:gridCol w="1265853">
                  <a:extLst>
                    <a:ext uri="{9D8B030D-6E8A-4147-A177-3AD203B41FA5}">
                      <a16:colId xmlns:a16="http://schemas.microsoft.com/office/drawing/2014/main" val="3372206233"/>
                    </a:ext>
                  </a:extLst>
                </a:gridCol>
                <a:gridCol w="1265853">
                  <a:extLst>
                    <a:ext uri="{9D8B030D-6E8A-4147-A177-3AD203B41FA5}">
                      <a16:colId xmlns:a16="http://schemas.microsoft.com/office/drawing/2014/main" val="3137392984"/>
                    </a:ext>
                  </a:extLst>
                </a:gridCol>
                <a:gridCol w="1747257">
                  <a:extLst>
                    <a:ext uri="{9D8B030D-6E8A-4147-A177-3AD203B41FA5}">
                      <a16:colId xmlns:a16="http://schemas.microsoft.com/office/drawing/2014/main" val="571956451"/>
                    </a:ext>
                  </a:extLst>
                </a:gridCol>
                <a:gridCol w="784449">
                  <a:extLst>
                    <a:ext uri="{9D8B030D-6E8A-4147-A177-3AD203B41FA5}">
                      <a16:colId xmlns:a16="http://schemas.microsoft.com/office/drawing/2014/main" val="3589382797"/>
                    </a:ext>
                  </a:extLst>
                </a:gridCol>
              </a:tblGrid>
              <a:tr h="647695">
                <a:tc>
                  <a:txBody>
                    <a:bodyPr/>
                    <a:lstStyle/>
                    <a:p>
                      <a:pPr algn="ctr"/>
                      <a:r>
                        <a:rPr lang="en-US" sz="1600" dirty="0"/>
                        <a:t>Mission</a:t>
                      </a:r>
                    </a:p>
                  </a:txBody>
                  <a:tcPr/>
                </a:tc>
                <a:tc>
                  <a:txBody>
                    <a:bodyPr/>
                    <a:lstStyle/>
                    <a:p>
                      <a:pPr algn="ctr"/>
                      <a:r>
                        <a:rPr lang="en-US" sz="1600" dirty="0"/>
                        <a:t>Location from Launch</a:t>
                      </a:r>
                    </a:p>
                    <a:p>
                      <a:pPr algn="ctr"/>
                      <a:r>
                        <a:rPr lang="en-US" sz="1600" dirty="0"/>
                        <a:t>Near/Far</a:t>
                      </a:r>
                    </a:p>
                  </a:txBody>
                  <a:tcPr/>
                </a:tc>
                <a:tc>
                  <a:txBody>
                    <a:bodyPr/>
                    <a:lstStyle/>
                    <a:p>
                      <a:pPr algn="ctr"/>
                      <a:r>
                        <a:rPr lang="en-US" sz="1600" dirty="0"/>
                        <a:t>Navigation Easy/Hard</a:t>
                      </a:r>
                    </a:p>
                  </a:txBody>
                  <a:tcPr/>
                </a:tc>
                <a:tc>
                  <a:txBody>
                    <a:bodyPr/>
                    <a:lstStyle/>
                    <a:p>
                      <a:pPr algn="ctr"/>
                      <a:r>
                        <a:rPr lang="en-US" sz="1600" dirty="0"/>
                        <a:t>Combine with Mission</a:t>
                      </a:r>
                    </a:p>
                  </a:txBody>
                  <a:tcPr/>
                </a:tc>
                <a:tc>
                  <a:txBody>
                    <a:bodyPr/>
                    <a:lstStyle/>
                    <a:p>
                      <a:pPr algn="ctr"/>
                      <a:r>
                        <a:rPr lang="en-US" sz="1600" dirty="0"/>
                        <a:t>Activation Method</a:t>
                      </a:r>
                    </a:p>
                  </a:txBody>
                  <a:tcPr/>
                </a:tc>
                <a:tc>
                  <a:txBody>
                    <a:bodyPr/>
                    <a:lstStyle/>
                    <a:p>
                      <a:pPr algn="ctr"/>
                      <a:r>
                        <a:rPr lang="en-US" sz="1600" dirty="0"/>
                        <a:t>Other Factors</a:t>
                      </a:r>
                    </a:p>
                  </a:txBody>
                  <a:tcPr/>
                </a:tc>
                <a:tc>
                  <a:txBody>
                    <a:bodyPr/>
                    <a:lstStyle/>
                    <a:p>
                      <a:pPr algn="ctr"/>
                      <a:r>
                        <a:rPr lang="en-US" sz="1600" dirty="0"/>
                        <a:t>Points</a:t>
                      </a:r>
                    </a:p>
                  </a:txBody>
                  <a:tcPr/>
                </a:tc>
                <a:extLst>
                  <a:ext uri="{0D108BD9-81ED-4DB2-BD59-A6C34878D82A}">
                    <a16:rowId xmlns:a16="http://schemas.microsoft.com/office/drawing/2014/main" val="2472317516"/>
                  </a:ext>
                </a:extLst>
              </a:tr>
              <a:tr h="1083849">
                <a:tc>
                  <a:txBody>
                    <a:bodyPr/>
                    <a:lstStyle/>
                    <a:p>
                      <a:pPr algn="ctr"/>
                      <a:r>
                        <a:rPr lang="en-US" sz="1600" dirty="0"/>
                        <a:t>10</a:t>
                      </a:r>
                    </a:p>
                    <a:p>
                      <a:pPr algn="ctr"/>
                      <a:r>
                        <a:rPr lang="en-US" sz="1600" dirty="0"/>
                        <a:t>Steel Construction</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29064808"/>
                  </a:ext>
                </a:extLst>
              </a:tr>
              <a:tr h="985583">
                <a:tc>
                  <a:txBody>
                    <a:bodyPr/>
                    <a:lstStyle/>
                    <a:p>
                      <a:pPr algn="ctr"/>
                      <a:r>
                        <a:rPr lang="en-US" sz="1600" dirty="0"/>
                        <a:t>11 </a:t>
                      </a:r>
                    </a:p>
                    <a:p>
                      <a:pPr algn="ctr"/>
                      <a:r>
                        <a:rPr lang="en-US" sz="1600" dirty="0"/>
                        <a:t>Innovative Architecture</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83462188"/>
                  </a:ext>
                </a:extLst>
              </a:tr>
              <a:tr h="1083849">
                <a:tc>
                  <a:txBody>
                    <a:bodyPr/>
                    <a:lstStyle/>
                    <a:p>
                      <a:pPr algn="ctr"/>
                      <a:r>
                        <a:rPr lang="en-US" sz="1600" dirty="0"/>
                        <a:t>12</a:t>
                      </a:r>
                    </a:p>
                    <a:p>
                      <a:pPr algn="ctr"/>
                      <a:r>
                        <a:rPr lang="en-US" sz="1600" dirty="0"/>
                        <a:t>Design &amp; Build</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24785695"/>
                  </a:ext>
                </a:extLst>
              </a:tr>
              <a:tr h="985583">
                <a:tc>
                  <a:txBody>
                    <a:bodyPr/>
                    <a:lstStyle/>
                    <a:p>
                      <a:pPr algn="ctr"/>
                      <a:r>
                        <a:rPr lang="en-US" sz="1600" dirty="0"/>
                        <a:t>13</a:t>
                      </a:r>
                    </a:p>
                    <a:p>
                      <a:pPr algn="ctr"/>
                      <a:r>
                        <a:rPr lang="en-US" sz="1600" dirty="0"/>
                        <a:t>Sustainability Upgrades</a:t>
                      </a:r>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965033271"/>
                  </a:ext>
                </a:extLst>
              </a:tr>
            </a:tbl>
          </a:graphicData>
        </a:graphic>
      </p:graphicFrame>
    </p:spTree>
    <p:extLst>
      <p:ext uri="{BB962C8B-B14F-4D97-AF65-F5344CB8AC3E}">
        <p14:creationId xmlns:p14="http://schemas.microsoft.com/office/powerpoint/2010/main" val="1496952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852174-58E1-C94B-A742-5B15A4308D86}"/>
              </a:ext>
            </a:extLst>
          </p:cNvPr>
          <p:cNvPicPr>
            <a:picLocks noChangeAspect="1"/>
          </p:cNvPicPr>
          <p:nvPr/>
        </p:nvPicPr>
        <p:blipFill>
          <a:blip r:embed="rId2"/>
          <a:stretch>
            <a:fillRect/>
          </a:stretch>
        </p:blipFill>
        <p:spPr>
          <a:xfrm>
            <a:off x="87086" y="1337021"/>
            <a:ext cx="9056914" cy="5263800"/>
          </a:xfrm>
          <a:prstGeom prst="rect">
            <a:avLst/>
          </a:prstGeom>
        </p:spPr>
      </p:pic>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Strategy Planning Worksheet</a:t>
            </a:r>
          </a:p>
        </p:txBody>
      </p:sp>
      <p:sp>
        <p:nvSpPr>
          <p:cNvPr id="7" name="TextBox 6">
            <a:extLst>
              <a:ext uri="{FF2B5EF4-FFF2-40B4-BE49-F238E27FC236}">
                <a16:creationId xmlns:a16="http://schemas.microsoft.com/office/drawing/2014/main" id="{99101237-89A9-E842-951F-00DEDD6ECA30}"/>
              </a:ext>
            </a:extLst>
          </p:cNvPr>
          <p:cNvSpPr txBox="1"/>
          <p:nvPr/>
        </p:nvSpPr>
        <p:spPr>
          <a:xfrm>
            <a:off x="195943" y="784320"/>
            <a:ext cx="8860971" cy="1015663"/>
          </a:xfrm>
          <a:prstGeom prst="rect">
            <a:avLst/>
          </a:prstGeom>
          <a:noFill/>
        </p:spPr>
        <p:txBody>
          <a:bodyPr wrap="square" rtlCol="0">
            <a:spAutoFit/>
          </a:bodyPr>
          <a:lstStyle/>
          <a:p>
            <a:pPr marL="342900" indent="-342900">
              <a:buAutoNum type="arabicPeriod"/>
            </a:pPr>
            <a:r>
              <a:rPr lang="en-US" sz="1200" dirty="0"/>
              <a:t>Take a pen and trace out the path the robot will take each time it leaves the Launch Area (a new pen color for each path)</a:t>
            </a:r>
          </a:p>
          <a:p>
            <a:pPr marL="342900" indent="-342900">
              <a:buAutoNum type="arabicPeriod"/>
            </a:pPr>
            <a:r>
              <a:rPr lang="en-US" sz="1200" dirty="0"/>
              <a:t>Decide which missions the robot might complete along that part and mark them with a circle</a:t>
            </a:r>
          </a:p>
          <a:p>
            <a:pPr marL="342900" indent="-342900">
              <a:buAutoNum type="arabicPeriod"/>
            </a:pPr>
            <a:r>
              <a:rPr lang="en-US" sz="1200" dirty="0"/>
              <a:t>Determine the order in which the robot will go on the paths</a:t>
            </a:r>
          </a:p>
          <a:p>
            <a:pPr marL="342900" indent="-342900">
              <a:buAutoNum type="arabicPeriod"/>
            </a:pPr>
            <a:r>
              <a:rPr lang="en-US" sz="1200" dirty="0"/>
              <a:t>Compare your strategy with others on the team.</a:t>
            </a:r>
          </a:p>
          <a:p>
            <a:pPr marL="342900" indent="-342900">
              <a:buAutoNum type="arabicPeriod"/>
            </a:pPr>
            <a:r>
              <a:rPr lang="en-US" sz="1200" dirty="0"/>
              <a:t>Come to a consensus</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2261507" cy="276999"/>
          </a:xfrm>
          <a:prstGeom prst="rect">
            <a:avLst/>
          </a:prstGeom>
          <a:noFill/>
        </p:spPr>
        <p:txBody>
          <a:bodyPr wrap="square" rtlCol="0">
            <a:spAutoFit/>
          </a:bodyPr>
          <a:lstStyle/>
          <a:p>
            <a:r>
              <a:rPr lang="en-US" sz="1200" b="1" dirty="0"/>
              <a:t>Instructions: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Tree>
    <p:extLst>
      <p:ext uri="{BB962C8B-B14F-4D97-AF65-F5344CB8AC3E}">
        <p14:creationId xmlns:p14="http://schemas.microsoft.com/office/powerpoint/2010/main" val="3000185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852174-58E1-C94B-A742-5B15A4308D86}"/>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67000"/>
                    </a14:imgEffect>
                    <a14:imgEffect>
                      <a14:brightnessContrast bright="29000" contrast="-37000"/>
                    </a14:imgEffect>
                  </a14:imgLayer>
                </a14:imgProps>
              </a:ext>
            </a:extLst>
          </a:blip>
          <a:stretch>
            <a:fillRect/>
          </a:stretch>
        </p:blipFill>
        <p:spPr>
          <a:xfrm>
            <a:off x="87086" y="1337021"/>
            <a:ext cx="9056914" cy="5263800"/>
          </a:xfrm>
          <a:prstGeom prst="rect">
            <a:avLst/>
          </a:prstGeom>
        </p:spPr>
      </p:pic>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Strategy Planning Worksheet</a:t>
            </a:r>
          </a:p>
        </p:txBody>
      </p:sp>
      <p:sp>
        <p:nvSpPr>
          <p:cNvPr id="7" name="TextBox 6">
            <a:extLst>
              <a:ext uri="{FF2B5EF4-FFF2-40B4-BE49-F238E27FC236}">
                <a16:creationId xmlns:a16="http://schemas.microsoft.com/office/drawing/2014/main" id="{99101237-89A9-E842-951F-00DEDD6ECA30}"/>
              </a:ext>
            </a:extLst>
          </p:cNvPr>
          <p:cNvSpPr txBox="1"/>
          <p:nvPr/>
        </p:nvSpPr>
        <p:spPr>
          <a:xfrm>
            <a:off x="195943" y="784320"/>
            <a:ext cx="8860971" cy="1015663"/>
          </a:xfrm>
          <a:prstGeom prst="rect">
            <a:avLst/>
          </a:prstGeom>
          <a:noFill/>
        </p:spPr>
        <p:txBody>
          <a:bodyPr wrap="square" rtlCol="0">
            <a:spAutoFit/>
          </a:bodyPr>
          <a:lstStyle/>
          <a:p>
            <a:pPr marL="342900" indent="-342900">
              <a:buAutoNum type="arabicPeriod"/>
            </a:pPr>
            <a:r>
              <a:rPr lang="en-US" sz="1200" dirty="0"/>
              <a:t>Take a pen and trace out the path the robot will take each time it leaves the Launch Area (a new pen color for each path)</a:t>
            </a:r>
          </a:p>
          <a:p>
            <a:pPr marL="342900" indent="-342900">
              <a:buAutoNum type="arabicPeriod"/>
            </a:pPr>
            <a:r>
              <a:rPr lang="en-US" sz="1200" dirty="0"/>
              <a:t>Decide which missions the robot might complete along that part and mark them with a circle</a:t>
            </a:r>
          </a:p>
          <a:p>
            <a:pPr marL="342900" indent="-342900">
              <a:buAutoNum type="arabicPeriod"/>
            </a:pPr>
            <a:r>
              <a:rPr lang="en-US" sz="1200" dirty="0"/>
              <a:t>Determine the order in which the robot will go on the paths</a:t>
            </a:r>
          </a:p>
          <a:p>
            <a:pPr marL="342900" indent="-342900">
              <a:buAutoNum type="arabicPeriod"/>
            </a:pPr>
            <a:r>
              <a:rPr lang="en-US" sz="1200" dirty="0"/>
              <a:t>Compare your strategy with others on the team.</a:t>
            </a:r>
          </a:p>
          <a:p>
            <a:pPr marL="342900" indent="-342900">
              <a:buAutoNum type="arabicPeriod"/>
            </a:pPr>
            <a:r>
              <a:rPr lang="en-US" sz="1200" dirty="0"/>
              <a:t>Come to a consensus</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2261507" cy="276999"/>
          </a:xfrm>
          <a:prstGeom prst="rect">
            <a:avLst/>
          </a:prstGeom>
          <a:noFill/>
        </p:spPr>
        <p:txBody>
          <a:bodyPr wrap="square" rtlCol="0">
            <a:spAutoFit/>
          </a:bodyPr>
          <a:lstStyle/>
          <a:p>
            <a:r>
              <a:rPr lang="en-US" sz="1200" b="1" dirty="0"/>
              <a:t>Instructions: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Tree>
    <p:extLst>
      <p:ext uri="{BB962C8B-B14F-4D97-AF65-F5344CB8AC3E}">
        <p14:creationId xmlns:p14="http://schemas.microsoft.com/office/powerpoint/2010/main" val="38506359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4929</TotalTime>
  <Words>1905</Words>
  <Application>Microsoft Macintosh PowerPoint</Application>
  <PresentationFormat>On-screen Show (4:3)</PresentationFormat>
  <Paragraphs>299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BrowalliaUPC</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Sanjay Seshan</cp:lastModifiedBy>
  <cp:revision>47</cp:revision>
  <cp:lastPrinted>2019-08-05T20:09:59Z</cp:lastPrinted>
  <dcterms:created xsi:type="dcterms:W3CDTF">2019-07-19T14:07:02Z</dcterms:created>
  <dcterms:modified xsi:type="dcterms:W3CDTF">2019-08-05T20:10:30Z</dcterms:modified>
</cp:coreProperties>
</file>